
<file path=[Content_Types].xml><?xml version="1.0" encoding="utf-8"?>
<Types xmlns="http://schemas.openxmlformats.org/package/2006/content-types">
  <Default Extension="png" ContentType="image/png"/>
  <Default Extension="jpeg" ContentType="image/jpe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 id="2147483654" r:id="rId4"/>
    <p:sldMasterId id="2147483657" r:id="rId5"/>
    <p:sldMasterId id="2147483660" r:id="rId6"/>
    <p:sldMasterId id="2147483663" r:id="rId7"/>
    <p:sldMasterId id="2147483666" r:id="rId8"/>
    <p:sldMasterId id="2147483669" r:id="rId9"/>
    <p:sldMasterId id="2147483672" r:id="rId10"/>
    <p:sldMasterId id="2147483675" r:id="rId11"/>
    <p:sldMasterId id="2147483678" r:id="rId12"/>
    <p:sldMasterId id="2147483681" r:id="rId13"/>
  </p:sldMasterIdLst>
  <p:notesMasterIdLst>
    <p:notesMasterId r:id="rId15"/>
  </p:notesMasterIdLst>
  <p:handoutMasterIdLst>
    <p:handoutMasterId r:id="rId65"/>
  </p:handoutMasterIdLst>
  <p:sldIdLst>
    <p:sldId id="403" r:id="rId14"/>
    <p:sldId id="405" r:id="rId16"/>
    <p:sldId id="514" r:id="rId17"/>
    <p:sldId id="409" r:id="rId18"/>
    <p:sldId id="519" r:id="rId19"/>
    <p:sldId id="526" r:id="rId20"/>
    <p:sldId id="524" r:id="rId21"/>
    <p:sldId id="527" r:id="rId22"/>
    <p:sldId id="530" r:id="rId23"/>
    <p:sldId id="528" r:id="rId24"/>
    <p:sldId id="705" r:id="rId25"/>
    <p:sldId id="742" r:id="rId26"/>
    <p:sldId id="743" r:id="rId27"/>
    <p:sldId id="745" r:id="rId28"/>
    <p:sldId id="746" r:id="rId29"/>
    <p:sldId id="747" r:id="rId30"/>
    <p:sldId id="911" r:id="rId31"/>
    <p:sldId id="750" r:id="rId32"/>
    <p:sldId id="977" r:id="rId33"/>
    <p:sldId id="753" r:id="rId34"/>
    <p:sldId id="703" r:id="rId35"/>
    <p:sldId id="715" r:id="rId36"/>
    <p:sldId id="716" r:id="rId37"/>
    <p:sldId id="755" r:id="rId38"/>
    <p:sldId id="827" r:id="rId39"/>
    <p:sldId id="754" r:id="rId40"/>
    <p:sldId id="756" r:id="rId41"/>
    <p:sldId id="793" r:id="rId42"/>
    <p:sldId id="757" r:id="rId43"/>
    <p:sldId id="759" r:id="rId44"/>
    <p:sldId id="760" r:id="rId45"/>
    <p:sldId id="762" r:id="rId46"/>
    <p:sldId id="864" r:id="rId47"/>
    <p:sldId id="952" r:id="rId48"/>
    <p:sldId id="863" r:id="rId49"/>
    <p:sldId id="723" r:id="rId50"/>
    <p:sldId id="729" r:id="rId51"/>
    <p:sldId id="724" r:id="rId52"/>
    <p:sldId id="725" r:id="rId53"/>
    <p:sldId id="892" r:id="rId54"/>
    <p:sldId id="893" r:id="rId55"/>
    <p:sldId id="894" r:id="rId56"/>
    <p:sldId id="731" r:id="rId57"/>
    <p:sldId id="732" r:id="rId58"/>
    <p:sldId id="529" r:id="rId59"/>
    <p:sldId id="565" r:id="rId60"/>
    <p:sldId id="730" r:id="rId61"/>
    <p:sldId id="695" r:id="rId62"/>
    <p:sldId id="714" r:id="rId63"/>
    <p:sldId id="895" r:id="rId64"/>
  </p:sldIdLst>
  <p:sldSz cx="12192000" cy="6858000"/>
  <p:notesSz cx="7099300" cy="10234295"/>
  <p:defaultTextStyle>
    <a:defPPr>
      <a:defRPr lang="zh-CN"/>
    </a:defPPr>
    <a:lvl1pPr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8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8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8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8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8060402020202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7CBF33"/>
    <a:srgbClr val="FF9900"/>
    <a:srgbClr val="F13B3B"/>
    <a:srgbClr val="D93B3B"/>
    <a:srgbClr val="FF3B3B"/>
    <a:srgbClr val="FF6666"/>
    <a:srgbClr val="FF611D"/>
    <a:srgbClr val="FF5D1D"/>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æ æ ·å¼ï¼ç½æ ¼å">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æ·±è²æ ·å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5" autoAdjust="0"/>
    <p:restoredTop sz="78023" autoAdjust="0"/>
  </p:normalViewPr>
  <p:slideViewPr>
    <p:cSldViewPr>
      <p:cViewPr varScale="1">
        <p:scale>
          <a:sx n="116" d="100"/>
          <a:sy n="116" d="100"/>
        </p:scale>
        <p:origin x="1624" y="192"/>
      </p:cViewPr>
      <p:guideLst>
        <p:guide orient="horz" pos="2238"/>
        <p:guide pos="3832"/>
      </p:guideLst>
    </p:cSldViewPr>
  </p:slideViewPr>
  <p:notesTextViewPr>
    <p:cViewPr>
      <p:scale>
        <a:sx n="125" d="100"/>
        <a:sy n="125" d="100"/>
      </p:scale>
      <p:origin x="0" y="0"/>
    </p:cViewPr>
  </p:notesTextViewPr>
  <p:sorterViewPr>
    <p:cViewPr>
      <p:scale>
        <a:sx n="80" d="100"/>
        <a:sy n="80" d="100"/>
      </p:scale>
      <p:origin x="0" y="0"/>
    </p:cViewPr>
  </p:sorterViewPr>
  <p:notesViewPr>
    <p:cSldViewPr>
      <p:cViewPr varScale="1">
        <p:scale>
          <a:sx n="73" d="100"/>
          <a:sy n="73" d="100"/>
        </p:scale>
        <p:origin x="3424"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50.xml"/><Relationship Id="rId63" Type="http://schemas.openxmlformats.org/officeDocument/2006/relationships/slide" Target="slides/slide49.xml"/><Relationship Id="rId62" Type="http://schemas.openxmlformats.org/officeDocument/2006/relationships/slide" Target="slides/slide48.xml"/><Relationship Id="rId61" Type="http://schemas.openxmlformats.org/officeDocument/2006/relationships/slide" Target="slides/slide47.xml"/><Relationship Id="rId60" Type="http://schemas.openxmlformats.org/officeDocument/2006/relationships/slide" Target="slides/slide46.xml"/><Relationship Id="rId6" Type="http://schemas.openxmlformats.org/officeDocument/2006/relationships/slideMaster" Target="slideMasters/slideMaster5.xml"/><Relationship Id="rId59" Type="http://schemas.openxmlformats.org/officeDocument/2006/relationships/slide" Target="slides/slide45.xml"/><Relationship Id="rId58" Type="http://schemas.openxmlformats.org/officeDocument/2006/relationships/slide" Target="slides/slide44.xml"/><Relationship Id="rId57" Type="http://schemas.openxmlformats.org/officeDocument/2006/relationships/slide" Target="slides/slide43.xml"/><Relationship Id="rId56" Type="http://schemas.openxmlformats.org/officeDocument/2006/relationships/slide" Target="slides/slide42.xml"/><Relationship Id="rId55" Type="http://schemas.openxmlformats.org/officeDocument/2006/relationships/slide" Target="slides/slide41.xml"/><Relationship Id="rId54" Type="http://schemas.openxmlformats.org/officeDocument/2006/relationships/slide" Target="slides/slide40.xml"/><Relationship Id="rId53" Type="http://schemas.openxmlformats.org/officeDocument/2006/relationships/slide" Target="slides/slide39.xml"/><Relationship Id="rId52" Type="http://schemas.openxmlformats.org/officeDocument/2006/relationships/slide" Target="slides/slide38.xml"/><Relationship Id="rId51" Type="http://schemas.openxmlformats.org/officeDocument/2006/relationships/slide" Target="slides/slide37.xml"/><Relationship Id="rId50" Type="http://schemas.openxmlformats.org/officeDocument/2006/relationships/slide" Target="slides/slide36.xml"/><Relationship Id="rId5" Type="http://schemas.openxmlformats.org/officeDocument/2006/relationships/slideMaster" Target="slideMasters/slideMaster4.xml"/><Relationship Id="rId49" Type="http://schemas.openxmlformats.org/officeDocument/2006/relationships/slide" Target="slides/slide35.xml"/><Relationship Id="rId48" Type="http://schemas.openxmlformats.org/officeDocument/2006/relationships/slide" Target="slides/slide34.xml"/><Relationship Id="rId47" Type="http://schemas.openxmlformats.org/officeDocument/2006/relationships/slide" Target="slides/slide33.xml"/><Relationship Id="rId46" Type="http://schemas.openxmlformats.org/officeDocument/2006/relationships/slide" Target="slides/slide32.xml"/><Relationship Id="rId45" Type="http://schemas.openxmlformats.org/officeDocument/2006/relationships/slide" Target="slides/slide31.xml"/><Relationship Id="rId44" Type="http://schemas.openxmlformats.org/officeDocument/2006/relationships/slide" Target="slides/slide30.xml"/><Relationship Id="rId43" Type="http://schemas.openxmlformats.org/officeDocument/2006/relationships/slide" Target="slides/slide29.xml"/><Relationship Id="rId42" Type="http://schemas.openxmlformats.org/officeDocument/2006/relationships/slide" Target="slides/slide28.xml"/><Relationship Id="rId41" Type="http://schemas.openxmlformats.org/officeDocument/2006/relationships/slide" Target="slides/slide27.xml"/><Relationship Id="rId40" Type="http://schemas.openxmlformats.org/officeDocument/2006/relationships/slide" Target="slides/slide26.xml"/><Relationship Id="rId4" Type="http://schemas.openxmlformats.org/officeDocument/2006/relationships/slideMaster" Target="slideMasters/slideMaster3.xml"/><Relationship Id="rId39" Type="http://schemas.openxmlformats.org/officeDocument/2006/relationships/slide" Target="slides/slide25.xml"/><Relationship Id="rId38" Type="http://schemas.openxmlformats.org/officeDocument/2006/relationships/slide" Target="slides/slide24.xml"/><Relationship Id="rId37" Type="http://schemas.openxmlformats.org/officeDocument/2006/relationships/slide" Target="slides/slide23.xml"/><Relationship Id="rId36" Type="http://schemas.openxmlformats.org/officeDocument/2006/relationships/slide" Target="slides/slide22.xml"/><Relationship Id="rId35" Type="http://schemas.openxmlformats.org/officeDocument/2006/relationships/slide" Target="slides/slide21.xml"/><Relationship Id="rId34" Type="http://schemas.openxmlformats.org/officeDocument/2006/relationships/slide" Target="slides/slide20.xml"/><Relationship Id="rId33" Type="http://schemas.openxmlformats.org/officeDocument/2006/relationships/slide" Target="slides/slide19.xml"/><Relationship Id="rId32" Type="http://schemas.openxmlformats.org/officeDocument/2006/relationships/slide" Target="slides/slide18.xml"/><Relationship Id="rId31" Type="http://schemas.openxmlformats.org/officeDocument/2006/relationships/slide" Target="slides/slide17.xml"/><Relationship Id="rId30" Type="http://schemas.openxmlformats.org/officeDocument/2006/relationships/slide" Target="slides/slide16.xml"/><Relationship Id="rId3" Type="http://schemas.openxmlformats.org/officeDocument/2006/relationships/slideMaster" Target="slideMasters/slideMaster2.xml"/><Relationship Id="rId29" Type="http://schemas.openxmlformats.org/officeDocument/2006/relationships/slide" Target="slides/slide15.xml"/><Relationship Id="rId28" Type="http://schemas.openxmlformats.org/officeDocument/2006/relationships/slide" Target="slides/slide14.xml"/><Relationship Id="rId27" Type="http://schemas.openxmlformats.org/officeDocument/2006/relationships/slide" Target="slides/slide13.xml"/><Relationship Id="rId26" Type="http://schemas.openxmlformats.org/officeDocument/2006/relationships/slide" Target="slides/slide12.xml"/><Relationship Id="rId25" Type="http://schemas.openxmlformats.org/officeDocument/2006/relationships/slide" Target="slides/slide11.xml"/><Relationship Id="rId24" Type="http://schemas.openxmlformats.org/officeDocument/2006/relationships/slide" Target="slides/slide10.xml"/><Relationship Id="rId23" Type="http://schemas.openxmlformats.org/officeDocument/2006/relationships/slide" Target="slides/slide9.xml"/><Relationship Id="rId22" Type="http://schemas.openxmlformats.org/officeDocument/2006/relationships/slide" Target="slides/slide8.xml"/><Relationship Id="rId21" Type="http://schemas.openxmlformats.org/officeDocument/2006/relationships/slide" Target="slides/slide7.xml"/><Relationship Id="rId20" Type="http://schemas.openxmlformats.org/officeDocument/2006/relationships/slide" Target="slides/slide6.xml"/><Relationship Id="rId2" Type="http://schemas.openxmlformats.org/officeDocument/2006/relationships/theme" Target="theme/theme1.xml"/><Relationship Id="rId19" Type="http://schemas.openxmlformats.org/officeDocument/2006/relationships/slide" Target="slides/slide5.xml"/><Relationship Id="rId18" Type="http://schemas.openxmlformats.org/officeDocument/2006/relationships/slide" Target="slides/slide4.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notesMaster" Target="notesMasters/notesMaster1.xml"/><Relationship Id="rId14" Type="http://schemas.openxmlformats.org/officeDocument/2006/relationships/slide" Target="slides/slide1.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fld>
            <a:endParaRPr lang="zh-CN" altLang="en-US"/>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各位老师同学上午好，我叫金详凯，我的指导教师是周彬副教授。我的学位论文题目是：基于人体变形模板的三维手语实时交互系统。</a:t>
            </a: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接下来介绍我的研究内容与实验结果。首先是基于深度相机的三维手语数据集构建。</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该研究内容的研究目标为：</a:t>
            </a:r>
            <a:endParaRPr kumimoji="1" lang="en-US" altLang="zh-CN"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数据采集阶段，首先设计了</a:t>
            </a:r>
            <a:r>
              <a:rPr kumimoji="1" lang="en-US" altLang="zh-CN" dirty="0"/>
              <a:t>…</a:t>
            </a:r>
            <a:endParaRPr kumimoji="1" lang="en-US" altLang="zh-CN" dirty="0"/>
          </a:p>
          <a:p>
            <a:endParaRPr kumimoji="1" lang="en-US" altLang="zh-CN" dirty="0"/>
          </a:p>
          <a:p>
            <a:r>
              <a:rPr kumimoji="1" lang="zh-CN" altLang="en-US" dirty="0"/>
              <a:t>期中手语词元用于</a:t>
            </a:r>
            <a:r>
              <a:rPr kumimoji="1" lang="en-US" altLang="zh-CN" dirty="0"/>
              <a:t>…</a:t>
            </a:r>
            <a:endParaRPr kumimoji="1" lang="en-US" altLang="zh-CN"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采集环境部分，搭建了手语数据采集环境</a:t>
            </a:r>
            <a:r>
              <a:rPr kumimoji="1" lang="en-US" altLang="zh-CN" dirty="0"/>
              <a:t>…</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接下来是语义标注，设计并实现了。。。片段标注的目的是将一长段手语视频为其添加时间标签，进行词汇、及句子级别的分割。</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再有了词汇和句子后，接下来针对一句话进行更细粒度的标注，为每一帧添加标签。手语序列帧中是有很多冗余信息的，例如手势和手势间的过渡。因此，通过</a:t>
            </a:r>
            <a:r>
              <a:rPr lang="en-US" altLang="zh-CN" dirty="0"/>
              <a:t>0</a:t>
            </a:r>
            <a:r>
              <a:rPr lang="zh-CN" altLang="en-US" dirty="0"/>
              <a:t>和</a:t>
            </a:r>
            <a:r>
              <a:rPr lang="en-US" altLang="zh-CN" dirty="0"/>
              <a:t>1</a:t>
            </a:r>
            <a:r>
              <a:rPr lang="zh-CN" altLang="en-US" dirty="0"/>
              <a:t>的标注，可以区分开哪些属于手语中的手势，哪些不是。进一步，可以为其标注是哪种手势。例如。。。</a:t>
            </a: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接下来是三维标注。</a:t>
            </a: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接下来是三维标注。</a:t>
            </a: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我将从以下几个方面对我的毕业设计进行答辩。首先是研究背景与研究现状。</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这一研究内容的总体流程如图所示。。。</a:t>
            </a:r>
            <a:endParaRPr lang="en-US" altLang="zh-CN" dirty="0"/>
          </a:p>
          <a:p>
            <a:endParaRPr lang="en-US" altLang="zh-CN" dirty="0"/>
          </a:p>
          <a:p>
            <a:r>
              <a:rPr lang="zh-CN" altLang="en-US" dirty="0"/>
              <a:t>接下来分别介绍各个模型</a:t>
            </a:r>
            <a:endParaRPr lang="en-US" altLang="zh-CN"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检测器的输出是</a:t>
            </a:r>
            <a:r>
              <a:rPr lang="en-US" altLang="zh-CN" dirty="0"/>
              <a:t>1024</a:t>
            </a:r>
            <a:r>
              <a:rPr lang="zh-CN" altLang="en-US" dirty="0"/>
              <a:t>维特征向量，其之后需要输入给下一个基于</a:t>
            </a:r>
            <a:r>
              <a:rPr lang="en-US" altLang="zh-CN" dirty="0"/>
              <a:t>Transformer</a:t>
            </a:r>
            <a:r>
              <a:rPr lang="zh-CN" altLang="en-US" dirty="0"/>
              <a:t>的模型。该模型可以输出预测的手语词元文本，例如预测左图为你好。模型中的头部数量和编码器层数参数比较重要，在之后的消融实验中会调整它。</a:t>
            </a: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检测器的输出是</a:t>
            </a:r>
            <a:r>
              <a:rPr lang="en-US" altLang="zh-CN" dirty="0"/>
              <a:t>1024</a:t>
            </a:r>
            <a:r>
              <a:rPr lang="zh-CN" altLang="en-US" dirty="0"/>
              <a:t>维特征向量，其之后需要输入给下一个基于</a:t>
            </a:r>
            <a:r>
              <a:rPr lang="en-US" altLang="zh-CN" dirty="0"/>
              <a:t>Transformer</a:t>
            </a:r>
            <a:r>
              <a:rPr lang="zh-CN" altLang="en-US" dirty="0"/>
              <a:t>的模型。该模型可以输出预测的手语词元文本，例如预测左图为你好。模型中的头部数量和编码器层数参数比较重要，在之后的消融实验中会调整它。</a:t>
            </a: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首先是基于</a:t>
            </a:r>
            <a:r>
              <a:rPr kumimoji="1" lang="en-US" altLang="zh-CN" dirty="0"/>
              <a:t>CNN</a:t>
            </a:r>
            <a:r>
              <a:rPr kumimoji="1" lang="zh-CN" altLang="en-US" dirty="0"/>
              <a:t>的检测器，模型主要的目标是进行特征提取，使用了</a:t>
            </a:r>
            <a:r>
              <a:rPr kumimoji="1" lang="en-US" altLang="zh-CN" dirty="0"/>
              <a:t>VGG19</a:t>
            </a:r>
            <a:r>
              <a:rPr kumimoji="1" lang="zh-CN" altLang="en-US" dirty="0"/>
              <a:t>作为骨干的</a:t>
            </a:r>
            <a:r>
              <a:rPr kumimoji="1" lang="en-US" altLang="zh-CN" dirty="0"/>
              <a:t>CNN</a:t>
            </a:r>
            <a:r>
              <a:rPr kumimoji="1" lang="zh-CN" altLang="en-US" dirty="0"/>
              <a:t>网络，修改了其输出层。以之前提到的标注的手语词元类别作为监督数据对模型进行训练。若是</a:t>
            </a:r>
            <a:r>
              <a:rPr kumimoji="1" lang="en-US" altLang="zh-CN" dirty="0"/>
              <a:t>0</a:t>
            </a:r>
            <a:r>
              <a:rPr kumimoji="1" lang="zh-CN" altLang="en-US" dirty="0"/>
              <a:t>和</a:t>
            </a:r>
            <a:r>
              <a:rPr kumimoji="1" lang="en-US" altLang="zh-CN" dirty="0"/>
              <a:t>1</a:t>
            </a:r>
            <a:r>
              <a:rPr kumimoji="1" lang="zh-CN" altLang="en-US" dirty="0"/>
              <a:t>，那么就是二分类检测器。如果是输出具体的哪一种手语，就是多分类检测器。</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8113" y="766763"/>
            <a:ext cx="6823075" cy="3838575"/>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我的汇报结束了，敬请各位老师批评指正，谢谢。</a:t>
            </a:r>
            <a:endParaRPr lang="en-US" altLang="zh-CN" dirty="0"/>
          </a:p>
        </p:txBody>
      </p:sp>
      <p:sp>
        <p:nvSpPr>
          <p:cNvPr id="5" name="页眉占位符 4"/>
          <p:cNvSpPr>
            <a:spLocks noGrp="1"/>
          </p:cNvSpPr>
          <p:nvPr>
            <p:ph type="hdr" sz="quarter" idx="11"/>
          </p:nvPr>
        </p:nvSpPr>
        <p:spPr/>
        <p:txBody>
          <a:bodyPr/>
          <a:lstStyle/>
          <a:p>
            <a:pPr>
              <a:defRPr/>
            </a:pPr>
            <a:r>
              <a:rPr lang="en-US" altLang="zh-CN"/>
              <a:t>2 Year Research Plan (2017-2018)</a:t>
            </a:r>
            <a:endParaRPr lang="zh-CN" altLang="en-US"/>
          </a:p>
        </p:txBody>
      </p:sp>
      <p:sp>
        <p:nvSpPr>
          <p:cNvPr id="7" name="灯片编号占位符 6"/>
          <p:cNvSpPr>
            <a:spLocks noGrp="1"/>
          </p:cNvSpPr>
          <p:nvPr>
            <p:ph type="sldNum" sz="quarter" idx="12"/>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集构建整体流程如图所示：大体分为采集和标注两部分。其中标注又分为语义标注和三维标注。语义标注依次进行片段标注、词元标注。片段标注的目的是给一整段手语句子标注其汉语意思。词元标注的目的是更细粒度的将片段中的某几帧标注为相应的手语词元类别。三维标注依次进行三维数据的导入、三维数据编辑</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ln>
                  <a:solidFill>
                    <a:schemeClr val="bg1">
                      <a:lumMod val="85000"/>
                    </a:schemeClr>
                  </a:solidFill>
                </a:ln>
                <a:solidFill>
                  <a:schemeClr val="bg1"/>
                </a:solidFill>
                <a:latin typeface="+mn-lt"/>
                <a:ea typeface="+mn-ea"/>
                <a:cs typeface="+mn-cs"/>
              </a:rPr>
              <a:t>本课题来源于</a:t>
            </a:r>
            <a:r>
              <a:rPr lang="zh-CN" altLang="zh-CN" sz="1200" kern="1200" dirty="0">
                <a:solidFill>
                  <a:schemeClr val="tx1"/>
                </a:solidFill>
                <a:effectLst/>
                <a:latin typeface="+mn-lt"/>
                <a:ea typeface="+mn-ea"/>
                <a:cs typeface="+mn-cs"/>
              </a:rPr>
              <a:t>国家自然科学基金联合基金重点项目“多源数据驱动的虚拟现实场景快速构建</a:t>
            </a:r>
            <a:r>
              <a:rPr lang="zh-CN" altLang="en-US" sz="1200" kern="1200" dirty="0">
                <a:solidFill>
                  <a:schemeClr val="tx1"/>
                </a:solidFill>
                <a:effectLst/>
                <a:latin typeface="+mn-lt"/>
                <a:ea typeface="+mn-ea"/>
                <a:cs typeface="+mn-cs"/>
              </a:rPr>
              <a:t>”。</a:t>
            </a:r>
            <a:endParaRPr lang="zh-CN" altLang="en-US" sz="1200" kern="1200" dirty="0">
              <a:ln>
                <a:solidFill>
                  <a:schemeClr val="bg1">
                    <a:lumMod val="85000"/>
                  </a:schemeClr>
                </a:solidFill>
              </a:ln>
              <a:solidFill>
                <a:schemeClr val="bg1"/>
              </a:solidFill>
              <a:latin typeface="+mn-lt"/>
              <a:ea typeface="+mn-ea"/>
              <a:cs typeface="+mn-cs"/>
            </a:endParaRPr>
          </a:p>
        </p:txBody>
      </p:sp>
      <p:sp>
        <p:nvSpPr>
          <p:cNvPr id="4" name="灯片编号占位符 3"/>
          <p:cNvSpPr>
            <a:spLocks noGrp="1"/>
          </p:cNvSpPr>
          <p:nvPr>
            <p:ph type="sldNum" sz="quarter" idx="5"/>
          </p:nvPr>
        </p:nvSpPr>
        <p:spPr/>
        <p:txBody>
          <a:bodyPr/>
          <a:lstStyle/>
          <a:p>
            <a:fld id="{6F423FDC-1399-42F4-8E24-D0AF54623A5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dirty="0"/>
              <a:t>首先，这是一个非常具有社会意义的研究，</a:t>
            </a:r>
            <a:r>
              <a:rPr kumimoji="1" lang="en-US" altLang="zh-CN" dirty="0"/>
              <a:t>服务机器人能大大方便人类生活</a:t>
            </a:r>
            <a:r>
              <a:rPr kumimoji="1" lang="zh-CN" altLang="en-US" dirty="0"/>
              <a:t>。</a:t>
            </a:r>
            <a:r>
              <a:rPr kumimoji="1" lang="en-US" altLang="zh-CN" dirty="0"/>
              <a:t>服务机器人需要应对很多操作部件级物体（如拉抽屉）的任务。</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sz="1200" kern="1200" dirty="0">
                <a:solidFill>
                  <a:schemeClr val="tx1"/>
                </a:solidFill>
                <a:effectLst/>
                <a:latin typeface="+mn-lt"/>
                <a:ea typeface="+mn-ea"/>
                <a:cs typeface="+mn-cs"/>
              </a:rPr>
              <a:t>渲染能力不足；对外接口不规范；可扩展性不高</a:t>
            </a:r>
            <a:endParaRPr sz="1200" kern="1200" dirty="0">
              <a:solidFill>
                <a:schemeClr val="tx1"/>
              </a:solidFill>
              <a:effectLst/>
              <a:latin typeface="+mn-lt"/>
              <a:ea typeface="+mn-ea"/>
              <a:cs typeface="+mn-cs"/>
            </a:endParaRP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mn-lt"/>
                <a:ea typeface="+mn-ea"/>
              </a:rPr>
              <a:t>机器人自主操作（抓取）不支持多任务；精准度、鲁棒性；</a:t>
            </a:r>
            <a:endParaRPr kumimoji="1" lang="en-US" altLang="zh-CN" sz="1200" dirty="0">
              <a:latin typeface="+mn-lt"/>
              <a:ea typeface="+mn-ea"/>
            </a:endParaRP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sz="1200" dirty="0">
                <a:latin typeface="+mn-lt"/>
                <a:ea typeface="+mn-ea"/>
              </a:rPr>
              <a:t>缺乏面向机器人自主操作的专用数据集；</a:t>
            </a:r>
            <a:endParaRPr kumimoji="1" sz="1200" dirty="0">
              <a:latin typeface="+mn-lt"/>
              <a:ea typeface="+mn-ea"/>
            </a:endParaRP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接下来介绍关键问题与本文的研究目标。</a:t>
            </a:r>
            <a:endParaRPr kumimoji="1"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关键问题：</a:t>
            </a:r>
            <a:r>
              <a:rPr kumimoji="1" lang="en-US" altLang="zh-CN" dirty="0"/>
              <a:t>…</a:t>
            </a:r>
            <a:endParaRPr kumimoji="1" lang="en-US" altLang="zh-CN" dirty="0"/>
          </a:p>
          <a:p>
            <a:r>
              <a:rPr kumimoji="1" lang="zh-CN" altLang="en-US" dirty="0"/>
              <a:t>研究目标：</a:t>
            </a:r>
            <a:r>
              <a:rPr kumimoji="1" lang="en-US" altLang="zh-CN" dirty="0"/>
              <a:t>…</a:t>
            </a:r>
            <a:endParaRPr kumimoji="1" lang="en-US" altLang="zh-CN"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889474"/>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Rectangle 2"/>
          <p:cNvSpPr>
            <a:spLocks noGrp="1" noChangeArrowheads="1"/>
          </p:cNvSpPr>
          <p:nvPr>
            <p:ph type="title"/>
          </p:nvPr>
        </p:nvSpPr>
        <p:spPr bwMode="auto">
          <a:xfrm>
            <a:off x="321735" y="74535"/>
            <a:ext cx="11501967" cy="642937"/>
          </a:xfrm>
          <a:prstGeom prst="rect">
            <a:avLst/>
          </a:prstGeom>
          <a:noFill/>
          <a:ln w="9525">
            <a:noFill/>
            <a:miter lim="800000"/>
          </a:ln>
        </p:spPr>
        <p:txBody>
          <a:bodyPr vert="horz" wrap="square" lIns="91440" tIns="45720" rIns="91440" bIns="45720" numCol="1" anchor="ctr" anchorCtr="0" compatLnSpc="1"/>
          <a:lstStyle>
            <a:lvl1pPr>
              <a:defRPr/>
            </a:lvl1pPr>
          </a:lstStyle>
          <a:p>
            <a:pPr lvl="0"/>
            <a:r>
              <a:rPr lang="zh-CN" altLang="en-US" dirty="0"/>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itchFamily="18" charset="0"/>
                <a:ea typeface="楷体" panose="02010609060101010101" pitchFamily="49" charset="-122"/>
                <a:cs typeface="+mn-cs"/>
              </a:defRPr>
            </a:lvl1pPr>
          </a:lstStyle>
          <a:p>
            <a:pPr lvl="0"/>
            <a:r>
              <a:rPr lang="zh-CN" altLang="en-US" dirty="0"/>
              <a:t>单击此处编辑母版文本样式</a:t>
            </a:r>
            <a:endParaRPr lang="zh-CN" altLang="en-US" dirty="0"/>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stStyle>
          <a:p>
            <a:pPr lvl="0"/>
            <a:r>
              <a:rPr lang="zh-CN" altLang="en-US" dirty="0"/>
              <a:t>单击此处编辑母版文本样式</a:t>
            </a:r>
            <a:endParaRPr lang="zh-CN" altLang="en-US" dirty="0"/>
          </a:p>
        </p:txBody>
      </p:sp>
      <p:sp>
        <p:nvSpPr>
          <p:cNvPr id="31" name="文本框 30"/>
          <p:cNvSpPr txBox="1"/>
          <p:nvPr userDrawn="1"/>
        </p:nvSpPr>
        <p:spPr>
          <a:xfrm>
            <a:off x="0" y="5778000"/>
            <a:ext cx="12192000" cy="720000"/>
          </a:xfrm>
          <a:prstGeom prst="rect">
            <a:avLst/>
          </a:prstGeom>
          <a:noFill/>
        </p:spPr>
        <p:txBody>
          <a:bodyPr wrap="square" lIns="0" tIns="0" rIns="0" bIns="0" rtlCol="0" anchor="ctr" anchorCtr="1">
            <a:spAutoFit/>
          </a:bodyPr>
          <a:lstStyle/>
          <a:p>
            <a:pPr algn="ctr"/>
            <a:r>
              <a:rPr lang="zh-CN" altLang="en-US" sz="3200" b="1" dirty="0">
                <a:solidFill>
                  <a:schemeClr val="bg1"/>
                </a:solidFill>
                <a:latin typeface="华文行楷" panose="02010800040101010101" pitchFamily="2" charset="-122"/>
                <a:ea typeface="华文行楷" panose="02010800040101010101" pitchFamily="2" charset="-122"/>
              </a:rPr>
              <a:t>虚拟现实技术与系统国家重点实验室</a:t>
            </a:r>
            <a:endParaRPr lang="en-US" altLang="zh-CN" sz="3200" b="1" dirty="0">
              <a:solidFill>
                <a:schemeClr val="bg1"/>
              </a:solidFill>
              <a:latin typeface="华文行楷" panose="02010800040101010101" pitchFamily="2" charset="-122"/>
              <a:ea typeface="华文行楷" panose="02010800040101010101" pitchFamily="2" charset="-122"/>
            </a:endParaRPr>
          </a:p>
          <a:p>
            <a:pPr algn="ctr"/>
            <a:r>
              <a:rPr lang="en-US" altLang="zh-CN" sz="1400" b="1" spc="0" dirty="0">
                <a:solidFill>
                  <a:schemeClr val="bg1"/>
                </a:solidFill>
                <a:latin typeface="+mn-lt"/>
                <a:ea typeface="+mn-ea"/>
              </a:rPr>
              <a:t>STATE</a:t>
            </a:r>
            <a:r>
              <a:rPr lang="en-US" altLang="zh-CN" sz="1400" b="1" spc="0" baseline="0" dirty="0">
                <a:solidFill>
                  <a:schemeClr val="bg1"/>
                </a:solidFill>
                <a:latin typeface="+mn-lt"/>
                <a:ea typeface="+mn-ea"/>
              </a:rPr>
              <a:t> KEY LABORATORY OF VIRTUAL REALITY TECHNOLOGY AND SYSTEMS</a:t>
            </a:r>
            <a:endParaRPr lang="zh-CN" altLang="en-US" sz="1400" b="1" spc="0" dirty="0">
              <a:solidFill>
                <a:schemeClr val="bg1"/>
              </a:solidFill>
              <a:latin typeface="+mn-lt"/>
              <a:ea typeface="+mn-ea"/>
            </a:endParaRP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4" Type="http://schemas.openxmlformats.org/officeDocument/2006/relationships/theme" Target="../theme/theme10.xml"/><Relationship Id="rId3"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4" Type="http://schemas.openxmlformats.org/officeDocument/2006/relationships/theme" Target="../theme/theme11.xml"/><Relationship Id="rId3"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4" Type="http://schemas.openxmlformats.org/officeDocument/2006/relationships/theme" Target="../theme/theme12.xml"/><Relationship Id="rId3"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4" Type="http://schemas.openxmlformats.org/officeDocument/2006/relationships/theme" Target="../theme/theme7.xml"/><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4" Type="http://schemas.openxmlformats.org/officeDocument/2006/relationships/theme" Target="../theme/theme8.xml"/><Relationship Id="rId3"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4" Type="http://schemas.openxmlformats.org/officeDocument/2006/relationships/theme" Target="../theme/theme9.xml"/><Relationship Id="rId3" Type="http://schemas.openxmlformats.org/officeDocument/2006/relationships/image" Target="../media/image2.png"/><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92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74533"/>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8" name="矩形 17"/>
          <p:cNvSpPr/>
          <p:nvPr userDrawn="1"/>
        </p:nvSpPr>
        <p:spPr bwMode="auto">
          <a:xfrm>
            <a:off x="0" y="6498000"/>
            <a:ext cx="12192000" cy="36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 name="文本框 2"/>
          <p:cNvSpPr txBox="1"/>
          <p:nvPr userDrawn="1"/>
        </p:nvSpPr>
        <p:spPr>
          <a:xfrm>
            <a:off x="0" y="6498000"/>
            <a:ext cx="252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http://z.buaa.edu.cn</a:t>
            </a:r>
            <a:endParaRPr lang="zh-CN" altLang="en-US" dirty="0">
              <a:solidFill>
                <a:schemeClr val="bg1">
                  <a:lumMod val="75000"/>
                </a:schemeClr>
              </a:solidFill>
            </a:endParaRPr>
          </a:p>
        </p:txBody>
      </p:sp>
      <p:sp>
        <p:nvSpPr>
          <p:cNvPr id="13" name="文本框 12"/>
          <p:cNvSpPr txBox="1"/>
          <p:nvPr userDrawn="1"/>
        </p:nvSpPr>
        <p:spPr>
          <a:xfrm>
            <a:off x="4656000" y="6498000"/>
            <a:ext cx="28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r>
              <a:rPr lang="en-US" altLang="zh-CN" dirty="0">
                <a:solidFill>
                  <a:schemeClr val="bg1">
                    <a:lumMod val="75000"/>
                  </a:schemeClr>
                </a:solidFill>
              </a:rPr>
              <a:t>VR @ Beihang University</a:t>
            </a:r>
            <a:endParaRPr lang="zh-CN" altLang="en-US" dirty="0">
              <a:solidFill>
                <a:schemeClr val="bg1">
                  <a:lumMod val="75000"/>
                </a:schemeClr>
              </a:solidFill>
            </a:endParaRPr>
          </a:p>
        </p:txBody>
      </p:sp>
      <p:sp>
        <p:nvSpPr>
          <p:cNvPr id="14" name="文本框 13"/>
          <p:cNvSpPr txBox="1"/>
          <p:nvPr userDrawn="1"/>
        </p:nvSpPr>
        <p:spPr>
          <a:xfrm>
            <a:off x="11112000" y="6498000"/>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80604020202020204" pitchFamily="34" charset="0"/>
              </a:defRPr>
            </a:lvl1pPr>
          </a:lstStyle>
          <a:p>
            <a:pPr lvl="0" algn="ctr"/>
            <a:fld id="{8A9D73F1-3C70-45B5-B77E-B1C42BE6CC40}" type="slidenum">
              <a:rPr lang="en-US" altLang="zh-CN" smtClean="0">
                <a:solidFill>
                  <a:schemeClr val="bg1">
                    <a:lumMod val="75000"/>
                  </a:schemeClr>
                </a:solidFill>
              </a:rPr>
            </a:fld>
            <a:endParaRPr lang="zh-CN" altLang="en-US"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hf hdr="0" ftr="0" dt="0"/>
  <p:txStyles>
    <p:titleStyle>
      <a:lvl1pPr algn="l" rtl="0" eaLnBrk="0" fontAlgn="base" hangingPunct="0">
        <a:spcBef>
          <a:spcPct val="0"/>
        </a:spcBef>
        <a:spcAft>
          <a:spcPct val="0"/>
        </a:spcAft>
        <a:defRPr sz="4000" b="1">
          <a:solidFill>
            <a:srgbClr val="FFCC00"/>
          </a:solidFill>
          <a:effectLst>
            <a:outerShdw blurRad="38100" dist="38100" dir="2700000" algn="tl">
              <a:srgbClr val="000000">
                <a:alpha val="43137"/>
              </a:srgbClr>
            </a:outerShdw>
          </a:effectLst>
          <a:latin typeface="+mj-lt"/>
          <a:ea typeface="+mj-ea"/>
          <a:cs typeface="Arial" panose="0208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itchFamily="18" charset="0"/>
          <a:ea typeface="黑体"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80604020202020204" pitchFamily="34" charset="0"/>
          <a:ea typeface="黑体" pitchFamily="2" charset="-122"/>
        </a:defRPr>
      </a:lvl9pPr>
    </p:titleStyle>
    <p:bodyStyle>
      <a:lvl1pPr marL="257175" indent="-257175" algn="l" rtl="0" eaLnBrk="0" fontAlgn="base" hangingPunct="0">
        <a:spcBef>
          <a:spcPct val="20000"/>
        </a:spcBef>
        <a:spcAft>
          <a:spcPct val="0"/>
        </a:spcAft>
        <a:buFont typeface="Arial" panose="02080604020202020204" pitchFamily="34" charset="0"/>
        <a:buBlip>
          <a:blip r:embed="rId3"/>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4.xml"/><Relationship Id="rId2" Type="http://schemas.openxmlformats.org/officeDocument/2006/relationships/image" Target="../media/image35.png"/><Relationship Id="rId1"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image" Target="../media/image43.jpeg"/><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46.jpe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4.xml"/><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slideLayout" Target="../slideLayouts/slideLayout2.xml"/><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66.png"/><Relationship Id="rId1" Type="http://schemas.openxmlformats.org/officeDocument/2006/relationships/image" Target="../media/image6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8.png"/><Relationship Id="rId4" Type="http://schemas.microsoft.com/office/2007/relationships/media" Target="../media/media2.mp4"/><Relationship Id="rId3" Type="http://schemas.openxmlformats.org/officeDocument/2006/relationships/image" Target="../media/image67.png"/><Relationship Id="rId2" Type="http://schemas.microsoft.com/office/2007/relationships/media" Target="../media/media1.mp4"/><Relationship Id="rId1" Type="http://schemas.openxmlformats.org/officeDocument/2006/relationships/video" Target="NULL" TargetMode="Externa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9.png"/><Relationship Id="rId5" Type="http://schemas.microsoft.com/office/2007/relationships/media" Target="../media/media3.mp4"/><Relationship Id="rId4" Type="http://schemas.openxmlformats.org/officeDocument/2006/relationships/video" Target="../media/media3.mp4"/><Relationship Id="rId3" Type="http://schemas.openxmlformats.org/officeDocument/2006/relationships/image" Target="../media/image67.png"/><Relationship Id="rId2" Type="http://schemas.microsoft.com/office/2007/relationships/media" Target="../media/media1.mp4"/><Relationship Id="rId1" Type="http://schemas.openxmlformats.org/officeDocument/2006/relationships/video" Target="NULL" TargetMode="Externa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9.png"/><Relationship Id="rId4" Type="http://schemas.microsoft.com/office/2007/relationships/media" Target="../media/media3.mp4"/><Relationship Id="rId3" Type="http://schemas.openxmlformats.org/officeDocument/2006/relationships/video" Target="../media/media3.mp4"/><Relationship Id="rId2" Type="http://schemas.openxmlformats.org/officeDocument/2006/relationships/image" Target="../media/image73.png"/><Relationship Id="rId1" Type="http://schemas.openxmlformats.org/officeDocument/2006/relationships/image" Target="../media/image7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4.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0"/>
          </p:nvPr>
        </p:nvSpPr>
        <p:spPr>
          <a:xfrm>
            <a:off x="0" y="1448530"/>
            <a:ext cx="12192000" cy="809293"/>
          </a:xfrm>
        </p:spPr>
        <p:txBody>
          <a:bodyPr/>
          <a:lstStyle/>
          <a:p>
            <a:r>
              <a:rPr lang="zh-CN" altLang="en-US" sz="3200" dirty="0"/>
              <a:t>北京航空航天大学计算机学院</a:t>
            </a:r>
            <a:r>
              <a:rPr lang="en-US" altLang="zh-CN" sz="3200" dirty="0"/>
              <a:t>201</a:t>
            </a:r>
            <a:r>
              <a:rPr lang="en-US" sz="3200" dirty="0"/>
              <a:t>9</a:t>
            </a:r>
            <a:r>
              <a:rPr lang="zh-CN" altLang="en-US" sz="3200" dirty="0"/>
              <a:t>级硕士研究生学位论文答辩</a:t>
            </a:r>
            <a:endParaRPr lang="zh-CN" altLang="en-US" sz="3200" dirty="0"/>
          </a:p>
        </p:txBody>
      </p:sp>
      <p:sp>
        <p:nvSpPr>
          <p:cNvPr id="12" name="文本占位符 7"/>
          <p:cNvSpPr txBox="1"/>
          <p:nvPr/>
        </p:nvSpPr>
        <p:spPr>
          <a:xfrm>
            <a:off x="0" y="2257823"/>
            <a:ext cx="12192000" cy="1755770"/>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Font typeface="Arial" panose="02080604020202020204" pitchFamily="34" charset="0"/>
              <a:buNone/>
              <a:defRPr lang="zh-CN" altLang="en-US" sz="4800" b="1" kern="1200" spc="150" dirty="0" smtClean="0">
                <a:ln w="3175">
                  <a:solidFill>
                    <a:srgbClr val="FF0000"/>
                  </a:solidFill>
                </a:ln>
                <a:solidFill>
                  <a:srgbClr val="FF0000"/>
                </a:solidFill>
                <a:latin typeface="+mj-lt"/>
                <a:ea typeface="+mn-ea"/>
                <a:cs typeface="Arial" panose="02080604020202020204" pitchFamily="34" charset="0"/>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itchFamily="2" charset="-122"/>
              </a:defRPr>
            </a:lvl5pPr>
            <a:lvl6pPr marL="1885950" indent="-171450" algn="l" rtl="0" fontAlgn="base">
              <a:spcBef>
                <a:spcPct val="20000"/>
              </a:spcBef>
              <a:spcAft>
                <a:spcPct val="0"/>
              </a:spcAft>
              <a:buChar char="»"/>
              <a:defRPr sz="1500">
                <a:solidFill>
                  <a:schemeClr val="tx1"/>
                </a:solidFill>
                <a:latin typeface="+mn-lt"/>
                <a:ea typeface="宋体" pitchFamily="2" charset="-122"/>
              </a:defRPr>
            </a:lvl6pPr>
            <a:lvl7pPr marL="2228850" indent="-171450" algn="l" rtl="0" fontAlgn="base">
              <a:spcBef>
                <a:spcPct val="20000"/>
              </a:spcBef>
              <a:spcAft>
                <a:spcPct val="0"/>
              </a:spcAft>
              <a:buChar char="»"/>
              <a:defRPr sz="1500">
                <a:solidFill>
                  <a:schemeClr val="tx1"/>
                </a:solidFill>
                <a:latin typeface="+mn-lt"/>
                <a:ea typeface="宋体" pitchFamily="2" charset="-122"/>
              </a:defRPr>
            </a:lvl7pPr>
            <a:lvl8pPr marL="2571750" indent="-171450" algn="l" rtl="0" fontAlgn="base">
              <a:spcBef>
                <a:spcPct val="20000"/>
              </a:spcBef>
              <a:spcAft>
                <a:spcPct val="0"/>
              </a:spcAft>
              <a:buChar char="»"/>
              <a:defRPr sz="1500">
                <a:solidFill>
                  <a:schemeClr val="tx1"/>
                </a:solidFill>
                <a:latin typeface="+mn-lt"/>
                <a:ea typeface="宋体" pitchFamily="2" charset="-122"/>
              </a:defRPr>
            </a:lvl8pPr>
            <a:lvl9pPr marL="2914650" indent="-171450" algn="l" rtl="0" fontAlgn="base">
              <a:spcBef>
                <a:spcPct val="20000"/>
              </a:spcBef>
              <a:spcAft>
                <a:spcPct val="0"/>
              </a:spcAft>
              <a:buChar char="»"/>
              <a:defRPr sz="1500">
                <a:solidFill>
                  <a:schemeClr val="tx1"/>
                </a:solidFill>
                <a:latin typeface="+mn-lt"/>
                <a:ea typeface="宋体" pitchFamily="2" charset="-122"/>
              </a:defRPr>
            </a:lvl9pPr>
          </a:lstStyle>
          <a:p>
            <a:pPr>
              <a:lnSpc>
                <a:spcPts val="6200"/>
              </a:lnSpc>
            </a:pPr>
            <a:r>
              <a:rPr sz="4400">
                <a:sym typeface="+mn-ea"/>
              </a:rPr>
              <a:t>机器人三维物理仿真环境与</a:t>
            </a:r>
            <a:r>
              <a:rPr lang="en-US" altLang="zh-CN" sz="4400" dirty="0" err="1">
                <a:sym typeface="+mn-ea"/>
              </a:rPr>
              <a:t>机械臂自主操作</a:t>
            </a:r>
            <a:endParaRPr lang="zh-CN" altLang="en-US" sz="4400" dirty="0"/>
          </a:p>
        </p:txBody>
      </p:sp>
      <p:sp>
        <p:nvSpPr>
          <p:cNvPr id="13" name="文本占位符 5"/>
          <p:cNvSpPr>
            <a:spLocks noGrp="1"/>
          </p:cNvSpPr>
          <p:nvPr>
            <p:ph type="body" sz="quarter" idx="11"/>
          </p:nvPr>
        </p:nvSpPr>
        <p:spPr>
          <a:xfrm>
            <a:off x="0" y="4293096"/>
            <a:ext cx="12192000" cy="1121649"/>
          </a:xfrm>
        </p:spPr>
        <p:txBody>
          <a:bodyPr/>
          <a:lstStyle/>
          <a:p>
            <a:pPr algn="l"/>
            <a:r>
              <a:rPr lang="zh-CN" altLang="en-US" sz="3200" dirty="0"/>
              <a:t>学        生：</a:t>
            </a:r>
            <a:r>
              <a:rPr lang="en-US" altLang="zh-CN" sz="3200" dirty="0"/>
              <a:t>杨新航</a:t>
            </a:r>
            <a:r>
              <a:rPr lang="zh-CN" altLang="en-US" sz="3200" dirty="0"/>
              <a:t>（</a:t>
            </a:r>
            <a:r>
              <a:rPr lang="en-US" altLang="zh-CN" sz="3200" dirty="0"/>
              <a:t>Z</a:t>
            </a:r>
            <a:r>
              <a:rPr lang="en-US" sz="3200" dirty="0"/>
              <a:t>Y190</a:t>
            </a:r>
            <a:r>
              <a:rPr lang="zh-CN" altLang="en-US" sz="3200" dirty="0"/>
              <a:t>）</a:t>
            </a:r>
            <a:endParaRPr lang="en-US" altLang="zh-CN" sz="3200" dirty="0"/>
          </a:p>
          <a:p>
            <a:pPr algn="l"/>
            <a:r>
              <a:rPr lang="zh-CN" altLang="en-US" sz="3200" dirty="0"/>
              <a:t>指导教师：</a:t>
            </a:r>
            <a:r>
              <a:rPr lang="zh-CN" altLang="en-US" sz="3200" dirty="0">
                <a:solidFill>
                  <a:srgbClr val="00008A"/>
                </a:solidFill>
                <a:latin typeface="黑体" pitchFamily="2" charset="-122"/>
              </a:rPr>
              <a:t>周  彬 副教授</a:t>
            </a:r>
            <a:endParaRPr lang="zh-CN" altLang="en-US" sz="3200" dirty="0"/>
          </a:p>
        </p:txBody>
      </p:sp>
    </p:spTree>
  </p:cSld>
  <p:clrMapOvr>
    <a:masterClrMapping/>
  </p:clrMapOvr>
  <p:transition advTm="7626"/>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汇报提纲</a:t>
            </a:r>
            <a:endParaRPr lang="zh-CN" altLang="en-US" dirty="0"/>
          </a:p>
        </p:txBody>
      </p:sp>
      <p:sp>
        <p:nvSpPr>
          <p:cNvPr id="4" name="Rectangle 26"/>
          <p:cNvSpPr txBox="1">
            <a:spLocks noChangeArrowheads="1"/>
          </p:cNvSpPr>
          <p:nvPr/>
        </p:nvSpPr>
        <p:spPr bwMode="auto">
          <a:xfrm>
            <a:off x="0" y="836712"/>
            <a:ext cx="11568608" cy="5616624"/>
          </a:xfrm>
          <a:prstGeom prst="rect">
            <a:avLst/>
          </a:prstGeom>
          <a:noFill/>
          <a:ln w="9525">
            <a:noFill/>
            <a:miter lim="800000"/>
          </a:ln>
        </p:spPr>
        <p:txBody>
          <a:bodyPr anchor="t" anchorCtr="1"/>
          <a:lstStyle/>
          <a:p>
            <a:pPr eaLnBrk="1" hangingPunct="1">
              <a:lnSpc>
                <a:spcPct val="150000"/>
              </a:lnSpc>
              <a:spcBef>
                <a:spcPts val="0"/>
              </a:spcBef>
              <a:buFont typeface="Arial" panose="02080604020202020204" pitchFamily="34" charset="0"/>
              <a:buNone/>
              <a:defRPr/>
            </a:pPr>
            <a:r>
              <a:rPr lang="zh-CN" altLang="en-US" sz="4000" b="1" kern="0" dirty="0">
                <a:latin typeface="+mn-ea"/>
                <a:ea typeface="+mn-ea"/>
              </a:rPr>
              <a:t>一、研究背景与研究现状</a:t>
            </a:r>
            <a:endParaRPr lang="en-US" altLang="zh-CN" sz="4000" b="1" kern="0" dirty="0">
              <a:latin typeface="+mn-ea"/>
              <a:ea typeface="+mn-ea"/>
            </a:endParaRPr>
          </a:p>
          <a:p>
            <a:pPr eaLnBrk="1" hangingPunct="1">
              <a:lnSpc>
                <a:spcPct val="150000"/>
              </a:lnSpc>
              <a:spcBef>
                <a:spcPts val="0"/>
              </a:spcBef>
              <a:buFont typeface="Arial" panose="02080604020202020204" pitchFamily="34" charset="0"/>
              <a:buNone/>
              <a:defRPr/>
            </a:pPr>
            <a:r>
              <a:rPr lang="zh-CN" altLang="en-US" sz="4000" b="1" kern="0" dirty="0">
                <a:solidFill>
                  <a:srgbClr val="0D0D0D"/>
                </a:solidFill>
                <a:latin typeface="+mn-ea"/>
                <a:ea typeface="+mn-ea"/>
              </a:rPr>
              <a:t>二、关键问题与研究目标</a:t>
            </a:r>
            <a:endParaRPr lang="en-US" altLang="zh-CN" sz="4000" b="1" kern="0" dirty="0">
              <a:solidFill>
                <a:srgbClr val="0D0D0D"/>
              </a:solidFill>
              <a:latin typeface="+mn-ea"/>
              <a:ea typeface="+mn-ea"/>
            </a:endParaRPr>
          </a:p>
          <a:p>
            <a:pPr eaLnBrk="1" hangingPunct="1">
              <a:lnSpc>
                <a:spcPct val="150000"/>
              </a:lnSpc>
              <a:spcBef>
                <a:spcPts val="0"/>
              </a:spcBef>
              <a:defRPr/>
            </a:pPr>
            <a:r>
              <a:rPr lang="zh-CN" altLang="en-US" sz="4000" b="1" kern="0" dirty="0">
                <a:solidFill>
                  <a:srgbClr val="FF0000"/>
                </a:solidFill>
                <a:latin typeface="+mn-ea"/>
                <a:ea typeface="+mn-ea"/>
              </a:rPr>
              <a:t>三、研究内容与实验结果</a:t>
            </a:r>
            <a:endParaRPr lang="en-US" altLang="zh-CN" sz="4000" b="1" kern="0" dirty="0">
              <a:solidFill>
                <a:srgbClr val="FF0000"/>
              </a:solidFill>
              <a:latin typeface="+mn-ea"/>
              <a:ea typeface="+mn-ea"/>
            </a:endParaRPr>
          </a:p>
          <a:p>
            <a:pPr eaLnBrk="1" hangingPunct="1">
              <a:lnSpc>
                <a:spcPct val="150000"/>
              </a:lnSpc>
              <a:spcBef>
                <a:spcPts val="0"/>
              </a:spcBef>
              <a:defRPr/>
            </a:pPr>
            <a:endParaRPr lang="en-US" altLang="zh-CN" sz="2400" b="1" kern="0" dirty="0">
              <a:solidFill>
                <a:srgbClr val="FF0000"/>
              </a:solidFill>
              <a:latin typeface="+mn-ea"/>
              <a:ea typeface="+mn-ea"/>
            </a:endParaRPr>
          </a:p>
          <a:p>
            <a:pPr eaLnBrk="1" hangingPunct="1">
              <a:lnSpc>
                <a:spcPct val="150000"/>
              </a:lnSpc>
              <a:spcBef>
                <a:spcPts val="0"/>
              </a:spcBef>
              <a:defRPr/>
            </a:pPr>
            <a:endParaRPr lang="en-US" altLang="zh-CN" sz="2400" b="1" kern="0" dirty="0">
              <a:solidFill>
                <a:srgbClr val="FF0000"/>
              </a:solidFill>
              <a:latin typeface="+mn-ea"/>
              <a:ea typeface="+mn-ea"/>
            </a:endParaRPr>
          </a:p>
          <a:p>
            <a:pPr eaLnBrk="1" hangingPunct="1">
              <a:lnSpc>
                <a:spcPct val="150000"/>
              </a:lnSpc>
              <a:spcBef>
                <a:spcPts val="0"/>
              </a:spcBef>
              <a:defRPr/>
            </a:pPr>
            <a:endParaRPr lang="en-US" altLang="zh-CN" sz="2400" b="1" kern="0" dirty="0">
              <a:solidFill>
                <a:srgbClr val="FF0000"/>
              </a:solidFill>
              <a:latin typeface="+mn-ea"/>
              <a:ea typeface="+mn-ea"/>
            </a:endParaRPr>
          </a:p>
          <a:p>
            <a:pPr eaLnBrk="1" hangingPunct="1">
              <a:lnSpc>
                <a:spcPct val="150000"/>
              </a:lnSpc>
              <a:spcBef>
                <a:spcPts val="0"/>
              </a:spcBef>
              <a:buFont typeface="Arial" panose="02080604020202020204" pitchFamily="34" charset="0"/>
              <a:buNone/>
              <a:defRPr/>
            </a:pPr>
            <a:r>
              <a:rPr lang="zh-CN" altLang="en-US" sz="4000" b="1" kern="0" dirty="0">
                <a:latin typeface="+mn-ea"/>
                <a:ea typeface="+mn-ea"/>
              </a:rPr>
              <a:t>四、论文总结与工作成果</a:t>
            </a:r>
            <a:endParaRPr lang="en-US" altLang="zh-CN" sz="4000" b="1" kern="0" dirty="0">
              <a:latin typeface="+mn-ea"/>
              <a:ea typeface="+mn-ea"/>
            </a:endParaRPr>
          </a:p>
        </p:txBody>
      </p:sp>
      <p:sp>
        <p:nvSpPr>
          <p:cNvPr id="5" name="文本框 4"/>
          <p:cNvSpPr txBox="1"/>
          <p:nvPr/>
        </p:nvSpPr>
        <p:spPr>
          <a:xfrm>
            <a:off x="3358808" y="3583176"/>
            <a:ext cx="7568565" cy="1753235"/>
          </a:xfrm>
          <a:prstGeom prst="rect">
            <a:avLst/>
          </a:prstGeom>
          <a:noFill/>
        </p:spPr>
        <p:txBody>
          <a:bodyPr wrap="none" rtlCol="0">
            <a:spAutoFit/>
          </a:bodyPr>
          <a:lstStyle/>
          <a:p>
            <a:pPr algn="l" eaLnBrk="1" hangingPunct="1">
              <a:lnSpc>
                <a:spcPct val="150000"/>
              </a:lnSpc>
              <a:spcBef>
                <a:spcPts val="0"/>
              </a:spcBef>
              <a:defRPr/>
            </a:pPr>
            <a:r>
              <a:rPr lang="en-US" altLang="zh-CN" sz="2400" b="1" kern="0" dirty="0">
                <a:solidFill>
                  <a:srgbClr val="FF0000"/>
                </a:solidFill>
                <a:latin typeface="+mn-ea"/>
                <a:ea typeface="+mn-ea"/>
              </a:rPr>
              <a:t>3.1 </a:t>
            </a:r>
            <a:r>
              <a:rPr lang="zh-CN" altLang="en-US" sz="2400" b="1" kern="0" dirty="0">
                <a:solidFill>
                  <a:srgbClr val="FF0000"/>
                </a:solidFill>
                <a:latin typeface="+mn-ea"/>
                <a:ea typeface="+mn-ea"/>
              </a:rPr>
              <a:t>基于Unity 3D和ROS的机器人三维物理仿真环境</a:t>
            </a:r>
            <a:endParaRPr lang="zh-CN" altLang="en-US" sz="2400" b="1" kern="0" dirty="0">
              <a:solidFill>
                <a:srgbClr val="FF0000"/>
              </a:solidFill>
              <a:latin typeface="+mn-ea"/>
              <a:ea typeface="+mn-ea"/>
            </a:endParaRPr>
          </a:p>
          <a:p>
            <a:pPr algn="l" eaLnBrk="1" hangingPunct="1">
              <a:lnSpc>
                <a:spcPct val="150000"/>
              </a:lnSpc>
              <a:spcBef>
                <a:spcPts val="0"/>
              </a:spcBef>
              <a:defRPr/>
            </a:pPr>
            <a:r>
              <a:rPr lang="en-US" altLang="zh-CN" sz="2400" b="1" kern="0" dirty="0">
                <a:latin typeface="+mn-ea"/>
                <a:ea typeface="+mn-ea"/>
              </a:rPr>
              <a:t>3.2 </a:t>
            </a:r>
            <a:r>
              <a:rPr lang="zh-CN" altLang="en-US" sz="2400" b="1" kern="0" dirty="0">
                <a:latin typeface="+mn-ea"/>
                <a:ea typeface="+mn-ea"/>
              </a:rPr>
              <a:t>基于视觉识别和伺服算法的机械臂自主操作</a:t>
            </a:r>
            <a:endParaRPr lang="zh-CN" altLang="en-US" sz="2400" b="1" kern="0" dirty="0">
              <a:latin typeface="+mn-ea"/>
              <a:ea typeface="+mn-ea"/>
            </a:endParaRPr>
          </a:p>
          <a:p>
            <a:pPr algn="l" eaLnBrk="1" hangingPunct="1">
              <a:lnSpc>
                <a:spcPct val="150000"/>
              </a:lnSpc>
              <a:spcBef>
                <a:spcPts val="0"/>
              </a:spcBef>
              <a:defRPr/>
            </a:pPr>
            <a:r>
              <a:rPr lang="en-US" altLang="zh-CN" sz="2400" b="1" kern="0" dirty="0">
                <a:latin typeface="+mn-ea"/>
                <a:ea typeface="+mn-ea"/>
              </a:rPr>
              <a:t>3.3 </a:t>
            </a:r>
            <a:r>
              <a:rPr lang="zh-CN" altLang="en-US" sz="2400" b="1" kern="0" dirty="0">
                <a:latin typeface="+mn-ea"/>
                <a:ea typeface="+mn-ea"/>
              </a:rPr>
              <a:t>基于仿真环境和数据手套的机械臂轨迹数据集生成</a:t>
            </a:r>
            <a:endParaRPr lang="zh-CN" altLang="en-US" sz="2400" b="1" kern="0" dirty="0">
              <a:latin typeface="+mn-ea"/>
              <a:ea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sp>
        <p:nvSpPr>
          <p:cNvPr id="7" name="内容占位符 1"/>
          <p:cNvSpPr>
            <a:spLocks noGrp="1"/>
          </p:cNvSpPr>
          <p:nvPr>
            <p:ph idx="1"/>
          </p:nvPr>
        </p:nvSpPr>
        <p:spPr>
          <a:xfrm>
            <a:off x="336000" y="857724"/>
            <a:ext cx="11520000" cy="557213"/>
          </a:xfrm>
        </p:spPr>
        <p:txBody>
          <a:bodyPr/>
          <a:lstStyle/>
          <a:p>
            <a:r>
              <a:rPr lang="zh-CN" altLang="en-US" dirty="0"/>
              <a:t>研究目标</a:t>
            </a:r>
            <a:endParaRPr lang="en-US" altLang="zh-CN" dirty="0"/>
          </a:p>
          <a:p>
            <a:pPr lvl="1"/>
            <a:r>
              <a:rPr lang="en-US" altLang="zh-CN" sz="2800" b="0" dirty="0">
                <a:solidFill>
                  <a:schemeClr val="tx2"/>
                </a:solidFill>
                <a:latin typeface="+mj-ea"/>
              </a:rPr>
              <a:t>支持</a:t>
            </a:r>
            <a:r>
              <a:rPr lang="en-US" altLang="en-US" sz="2800" b="0" dirty="0">
                <a:latin typeface="+mn-ea"/>
                <a:ea typeface="+mn-ea"/>
                <a:sym typeface="+mn-ea"/>
              </a:rPr>
              <a:t>机器人（四轮车、机械臂）控制和</a:t>
            </a:r>
            <a:r>
              <a:rPr lang="en-US" altLang="zh-CN" sz="2800" b="0" dirty="0">
                <a:solidFill>
                  <a:schemeClr val="tx2"/>
                </a:solidFill>
                <a:latin typeface="+mj-ea"/>
              </a:rPr>
              <a:t>部件级物理交互</a:t>
            </a:r>
            <a:endParaRPr lang="en-US" altLang="zh-CN" sz="2800" b="0" dirty="0">
              <a:solidFill>
                <a:schemeClr val="tx2"/>
              </a:solidFill>
              <a:latin typeface="+mj-ea"/>
            </a:endParaRPr>
          </a:p>
          <a:p>
            <a:pPr lvl="1"/>
            <a:r>
              <a:rPr lang="en-US" altLang="en-US" sz="2800" b="0" dirty="0">
                <a:latin typeface="+mn-ea"/>
                <a:ea typeface="+mn-ea"/>
              </a:rPr>
              <a:t>支持传感器仿真</a:t>
            </a:r>
            <a:endParaRPr lang="en-US" altLang="en-US" sz="2800" b="0" dirty="0">
              <a:latin typeface="+mn-ea"/>
              <a:ea typeface="+mn-ea"/>
            </a:endParaRPr>
          </a:p>
          <a:p>
            <a:pPr lvl="1"/>
            <a:r>
              <a:rPr lang="en-US" altLang="en-US" sz="2800" b="0" dirty="0">
                <a:latin typeface="+mn-ea"/>
                <a:ea typeface="+mn-ea"/>
              </a:rPr>
              <a:t>支持ROS接口</a:t>
            </a:r>
            <a:endParaRPr lang="en-US" altLang="zh-CN" sz="2800" b="0" dirty="0">
              <a:latin typeface="+mn-ea"/>
              <a:ea typeface="+mn-ea"/>
            </a:endParaRPr>
          </a:p>
          <a:p>
            <a:endParaRPr lang="en-US" altLang="zh-CN" dirty="0"/>
          </a:p>
        </p:txBody>
      </p:sp>
      <p:grpSp>
        <p:nvGrpSpPr>
          <p:cNvPr id="33" name="Group 32"/>
          <p:cNvGrpSpPr/>
          <p:nvPr/>
        </p:nvGrpSpPr>
        <p:grpSpPr>
          <a:xfrm>
            <a:off x="2669540" y="2928620"/>
            <a:ext cx="6806565" cy="3739515"/>
            <a:chOff x="3379" y="2054"/>
            <a:chExt cx="10771" cy="7510"/>
          </a:xfrm>
        </p:grpSpPr>
        <p:sp>
          <p:nvSpPr>
            <p:cNvPr id="34" name="矩形 4"/>
            <p:cNvSpPr/>
            <p:nvPr/>
          </p:nvSpPr>
          <p:spPr>
            <a:xfrm>
              <a:off x="3379" y="2054"/>
              <a:ext cx="10771" cy="107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rPr>
                <a:t>人机界面交互模块</a:t>
              </a:r>
              <a:endParaRPr lang="zh-CN" altLang="en-US" dirty="0">
                <a:solidFill>
                  <a:schemeClr val="bg1"/>
                </a:solidFill>
              </a:endParaRPr>
            </a:p>
          </p:txBody>
        </p:sp>
        <p:sp>
          <p:nvSpPr>
            <p:cNvPr id="35" name="矩形 5"/>
            <p:cNvSpPr/>
            <p:nvPr/>
          </p:nvSpPr>
          <p:spPr>
            <a:xfrm>
              <a:off x="3379" y="3398"/>
              <a:ext cx="3475" cy="482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36" name="矩形 6"/>
            <p:cNvSpPr/>
            <p:nvPr/>
          </p:nvSpPr>
          <p:spPr>
            <a:xfrm>
              <a:off x="10675" y="3399"/>
              <a:ext cx="3475" cy="4822"/>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dirty="0"/>
            </a:p>
          </p:txBody>
        </p:sp>
        <p:sp>
          <p:nvSpPr>
            <p:cNvPr id="37" name="矩形 7"/>
            <p:cNvSpPr/>
            <p:nvPr/>
          </p:nvSpPr>
          <p:spPr>
            <a:xfrm>
              <a:off x="7027" y="3398"/>
              <a:ext cx="3475" cy="48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dirty="0"/>
            </a:p>
          </p:txBody>
        </p:sp>
        <p:sp>
          <p:nvSpPr>
            <p:cNvPr id="38" name="矩形 8"/>
            <p:cNvSpPr/>
            <p:nvPr/>
          </p:nvSpPr>
          <p:spPr>
            <a:xfrm>
              <a:off x="3379" y="8489"/>
              <a:ext cx="10771" cy="1075"/>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三维物理仿真模型管理模块</a:t>
              </a:r>
              <a:endParaRPr lang="zh-CN" altLang="en-US" dirty="0">
                <a:solidFill>
                  <a:schemeClr val="bg1"/>
                </a:solidFill>
              </a:endParaRPr>
            </a:p>
          </p:txBody>
        </p:sp>
        <p:sp>
          <p:nvSpPr>
            <p:cNvPr id="39" name="矩形: 圆角 9"/>
            <p:cNvSpPr/>
            <p:nvPr/>
          </p:nvSpPr>
          <p:spPr>
            <a:xfrm>
              <a:off x="3551" y="4347"/>
              <a:ext cx="3188" cy="76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1400" dirty="0">
                  <a:solidFill>
                    <a:schemeClr val="bg1"/>
                  </a:solidFill>
                </a:rPr>
                <a:t>单目相机仿真模块</a:t>
              </a:r>
              <a:endParaRPr lang="en-US" altLang="en-US" sz="1400" dirty="0">
                <a:solidFill>
                  <a:schemeClr val="bg1"/>
                </a:solidFill>
              </a:endParaRPr>
            </a:p>
          </p:txBody>
        </p:sp>
        <p:sp>
          <p:nvSpPr>
            <p:cNvPr id="40" name="矩形: 圆角 10"/>
            <p:cNvSpPr/>
            <p:nvPr/>
          </p:nvSpPr>
          <p:spPr>
            <a:xfrm>
              <a:off x="3551" y="5267"/>
              <a:ext cx="3188" cy="76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1400" dirty="0">
                  <a:solidFill>
                    <a:schemeClr val="bg1"/>
                  </a:solidFill>
                </a:rPr>
                <a:t>双目相机仿真模块</a:t>
              </a:r>
              <a:endParaRPr lang="en-US" altLang="en-US" sz="1400" dirty="0">
                <a:solidFill>
                  <a:schemeClr val="bg1"/>
                </a:solidFill>
              </a:endParaRPr>
            </a:p>
          </p:txBody>
        </p:sp>
        <p:sp>
          <p:nvSpPr>
            <p:cNvPr id="41" name="矩形: 圆角 11"/>
            <p:cNvSpPr/>
            <p:nvPr/>
          </p:nvSpPr>
          <p:spPr>
            <a:xfrm>
              <a:off x="3551" y="6287"/>
              <a:ext cx="3188" cy="76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1400" dirty="0">
                  <a:solidFill>
                    <a:schemeClr val="bg1"/>
                  </a:solidFill>
                </a:rPr>
                <a:t>激光点云仿真模块</a:t>
              </a:r>
              <a:endParaRPr lang="en-US" altLang="en-US" sz="1400" dirty="0">
                <a:solidFill>
                  <a:schemeClr val="bg1"/>
                </a:solidFill>
              </a:endParaRPr>
            </a:p>
          </p:txBody>
        </p:sp>
        <p:sp>
          <p:nvSpPr>
            <p:cNvPr id="42" name="矩形: 圆角 12"/>
            <p:cNvSpPr/>
            <p:nvPr/>
          </p:nvSpPr>
          <p:spPr>
            <a:xfrm>
              <a:off x="3551" y="7256"/>
              <a:ext cx="3188" cy="76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1400" dirty="0">
                  <a:solidFill>
                    <a:schemeClr val="bg1"/>
                  </a:solidFill>
                </a:rPr>
                <a:t>深度相机仿真模块</a:t>
              </a:r>
              <a:endParaRPr lang="en-US" altLang="en-US" sz="1400" dirty="0">
                <a:solidFill>
                  <a:schemeClr val="bg1"/>
                </a:solidFill>
              </a:endParaRPr>
            </a:p>
          </p:txBody>
        </p:sp>
        <p:sp>
          <p:nvSpPr>
            <p:cNvPr id="43" name="文本框 13"/>
            <p:cNvSpPr txBox="1"/>
            <p:nvPr/>
          </p:nvSpPr>
          <p:spPr>
            <a:xfrm>
              <a:off x="3817" y="3654"/>
              <a:ext cx="2656" cy="677"/>
            </a:xfrm>
            <a:prstGeom prst="rect">
              <a:avLst/>
            </a:prstGeom>
            <a:noFill/>
          </p:spPr>
          <p:txBody>
            <a:bodyPr wrap="square" rtlCol="0">
              <a:spAutoFit/>
            </a:bodyPr>
            <a:p>
              <a:r>
                <a:rPr lang="zh-CN" altLang="en-US" sz="1600" dirty="0">
                  <a:solidFill>
                    <a:schemeClr val="bg1"/>
                  </a:solidFill>
                </a:rPr>
                <a:t>传感器仿真模块</a:t>
              </a:r>
              <a:endParaRPr lang="zh-CN" altLang="en-US" sz="1600" dirty="0">
                <a:solidFill>
                  <a:schemeClr val="bg1"/>
                </a:solidFill>
              </a:endParaRPr>
            </a:p>
          </p:txBody>
        </p:sp>
        <p:sp>
          <p:nvSpPr>
            <p:cNvPr id="44" name="文本框 14"/>
            <p:cNvSpPr txBox="1"/>
            <p:nvPr/>
          </p:nvSpPr>
          <p:spPr>
            <a:xfrm>
              <a:off x="11085" y="3655"/>
              <a:ext cx="2656" cy="1172"/>
            </a:xfrm>
            <a:prstGeom prst="rect">
              <a:avLst/>
            </a:prstGeom>
            <a:noFill/>
          </p:spPr>
          <p:txBody>
            <a:bodyPr wrap="square" rtlCol="0">
              <a:spAutoFit/>
            </a:bodyPr>
            <a:p>
              <a:pPr algn="ctr"/>
              <a:r>
                <a:rPr lang="zh-CN" altLang="zh-CN" sz="1600" dirty="0">
                  <a:solidFill>
                    <a:schemeClr val="bg1"/>
                  </a:solidFill>
                </a:rPr>
                <a:t>物理仿真环境</a:t>
              </a:r>
              <a:endParaRPr lang="zh-CN" altLang="zh-CN" sz="1600" dirty="0">
                <a:solidFill>
                  <a:schemeClr val="bg1"/>
                </a:solidFill>
              </a:endParaRPr>
            </a:p>
            <a:p>
              <a:pPr algn="ctr"/>
              <a:r>
                <a:rPr lang="en-US" altLang="zh-CN" sz="1600" dirty="0">
                  <a:solidFill>
                    <a:schemeClr val="bg1"/>
                  </a:solidFill>
                </a:rPr>
                <a:t>ROS</a:t>
              </a:r>
              <a:r>
                <a:rPr lang="zh-CN" altLang="zh-CN" sz="1600" dirty="0">
                  <a:solidFill>
                    <a:schemeClr val="bg1"/>
                  </a:solidFill>
                </a:rPr>
                <a:t>接口</a:t>
              </a:r>
              <a:r>
                <a:rPr lang="zh-CN" altLang="en-US" sz="1600" dirty="0">
                  <a:solidFill>
                    <a:schemeClr val="bg1"/>
                  </a:solidFill>
                </a:rPr>
                <a:t>模块</a:t>
              </a:r>
              <a:endParaRPr lang="zh-CN" altLang="en-US" sz="1600" dirty="0">
                <a:solidFill>
                  <a:schemeClr val="bg1"/>
                </a:solidFill>
              </a:endParaRPr>
            </a:p>
          </p:txBody>
        </p:sp>
        <p:sp>
          <p:nvSpPr>
            <p:cNvPr id="45" name="矩形: 圆角 16"/>
            <p:cNvSpPr/>
            <p:nvPr/>
          </p:nvSpPr>
          <p:spPr>
            <a:xfrm>
              <a:off x="10819" y="5268"/>
              <a:ext cx="3188" cy="76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en-US" altLang="en-US" sz="1400" dirty="0" err="1">
                  <a:sym typeface="+mn-ea"/>
                </a:rPr>
                <a:t>传感器</a:t>
              </a:r>
              <a:r>
                <a:rPr lang="zh-CN" altLang="en-US" sz="1400" dirty="0">
                  <a:sym typeface="+mn-ea"/>
                </a:rPr>
                <a:t>接口</a:t>
              </a:r>
              <a:r>
                <a:rPr lang="zh-CN" altLang="en-US" sz="1400" dirty="0">
                  <a:solidFill>
                    <a:schemeClr val="bg1"/>
                  </a:solidFill>
                </a:rPr>
                <a:t>模块</a:t>
              </a:r>
              <a:endParaRPr lang="en-US" altLang="en-US" sz="1400" dirty="0">
                <a:solidFill>
                  <a:schemeClr val="bg1"/>
                </a:solidFill>
              </a:endParaRPr>
            </a:p>
          </p:txBody>
        </p:sp>
        <p:sp>
          <p:nvSpPr>
            <p:cNvPr id="46" name="矩形: 圆角 17"/>
            <p:cNvSpPr/>
            <p:nvPr/>
          </p:nvSpPr>
          <p:spPr>
            <a:xfrm>
              <a:off x="10819" y="6288"/>
              <a:ext cx="3188" cy="76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1400" dirty="0">
                  <a:sym typeface="+mn-ea"/>
                </a:rPr>
                <a:t>控制器接口</a:t>
              </a:r>
              <a:r>
                <a:rPr lang="zh-CN" altLang="en-US" sz="1400" dirty="0">
                  <a:solidFill>
                    <a:schemeClr val="bg1"/>
                  </a:solidFill>
                </a:rPr>
                <a:t>模块</a:t>
              </a:r>
              <a:endParaRPr lang="en-US" altLang="en-US" sz="1400" dirty="0">
                <a:solidFill>
                  <a:schemeClr val="bg1"/>
                </a:solidFill>
              </a:endParaRPr>
            </a:p>
          </p:txBody>
        </p:sp>
        <p:sp>
          <p:nvSpPr>
            <p:cNvPr id="47" name="文本框 18"/>
            <p:cNvSpPr txBox="1"/>
            <p:nvPr/>
          </p:nvSpPr>
          <p:spPr>
            <a:xfrm>
              <a:off x="7437" y="5349"/>
              <a:ext cx="2656" cy="1172"/>
            </a:xfrm>
            <a:prstGeom prst="rect">
              <a:avLst/>
            </a:prstGeom>
            <a:noFill/>
          </p:spPr>
          <p:txBody>
            <a:bodyPr wrap="square" rtlCol="0">
              <a:spAutoFit/>
            </a:bodyPr>
            <a:p>
              <a:pPr algn="ctr"/>
              <a:r>
                <a:rPr lang="zh-CN" altLang="en-US" sz="1600" dirty="0">
                  <a:solidFill>
                    <a:schemeClr val="bg1"/>
                  </a:solidFill>
                  <a:sym typeface="+mn-ea"/>
                </a:rPr>
                <a:t>机器人物理仿真与控制模块</a:t>
              </a:r>
              <a:endParaRPr lang="zh-CN" altLang="en-US" sz="1600" dirty="0">
                <a:solidFill>
                  <a:schemeClr val="bg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1331818"/>
            <a:ext cx="11856000" cy="557213"/>
          </a:xfrm>
        </p:spPr>
        <p:txBody>
          <a:bodyPr/>
          <a:lstStyle/>
          <a:p>
            <a:r>
              <a:rPr lang="en-US" altLang="zh-CN" dirty="0">
                <a:solidFill>
                  <a:srgbClr val="FF0000"/>
                </a:solidFill>
              </a:rPr>
              <a:t>创建了三个真实机器人对应的URDF机器人描述文件</a:t>
            </a:r>
            <a:endParaRPr lang="zh-CN" altLang="en-US" dirty="0">
              <a:solidFill>
                <a:srgbClr val="0000FF"/>
              </a:solidFill>
            </a:endParaRPr>
          </a:p>
        </p:txBody>
      </p:sp>
      <p:graphicFrame>
        <p:nvGraphicFramePr>
          <p:cNvPr id="4"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3048001"/>
                <a:gridCol w="3048001"/>
                <a:gridCol w="3048000"/>
                <a:gridCol w="3048001"/>
              </a:tblGrid>
              <a:tr h="540000">
                <a:tc>
                  <a:txBody>
                    <a:bodyPr/>
                    <a:lstStyle/>
                    <a:p>
                      <a:pPr algn="ctr"/>
                      <a:r>
                        <a:rPr lang="zh-CN" altLang="en-US" sz="2400" b="0" dirty="0">
                          <a:ln>
                            <a:solidFill>
                              <a:schemeClr val="bg1"/>
                            </a:solidFill>
                          </a:ln>
                          <a:solidFill>
                            <a:schemeClr val="bg1"/>
                          </a:solidFill>
                        </a:rPr>
                        <a:t>① </a:t>
                      </a:r>
                      <a:r>
                        <a:rPr lang="en-US" altLang="zh-CN" sz="2400" b="0" dirty="0">
                          <a:ln>
                            <a:solidFill>
                              <a:schemeClr val="bg1"/>
                            </a:solidFill>
                          </a:ln>
                          <a:solidFill>
                            <a:schemeClr val="bg1"/>
                          </a:solidFill>
                        </a:rPr>
                        <a:t>模型管理导入</a:t>
                      </a:r>
                      <a:endParaRPr lang="en-US" altLang="zh-CN" sz="2400" b="0" dirty="0">
                        <a:ln>
                          <a:solidFill>
                            <a:schemeClr val="bg1"/>
                          </a:solidFill>
                        </a:ln>
                        <a:solidFill>
                          <a:schemeClr val="bg1"/>
                        </a:solidFill>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ctr"/>
                      <a:r>
                        <a:rPr lang="zh-CN" altLang="en-US" sz="2400" b="0" dirty="0">
                          <a:solidFill>
                            <a:schemeClr val="bg1">
                              <a:lumMod val="50000"/>
                            </a:schemeClr>
                          </a:solidFill>
                        </a:rPr>
                        <a:t>② 传感器仿真</a:t>
                      </a:r>
                      <a:endParaRPr lang="zh-CN" altLang="en-US"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400" b="0" dirty="0">
                          <a:solidFill>
                            <a:schemeClr val="bg1">
                              <a:lumMod val="50000"/>
                            </a:schemeClr>
                          </a:solidFill>
                        </a:rPr>
                        <a:t>③ </a:t>
                      </a:r>
                      <a:r>
                        <a:rPr lang="en-US" altLang="zh-CN" sz="2400" b="0" dirty="0">
                          <a:solidFill>
                            <a:schemeClr val="bg1">
                              <a:lumMod val="50000"/>
                            </a:schemeClr>
                          </a:solidFill>
                        </a:rPr>
                        <a:t>机器人</a:t>
                      </a:r>
                      <a:r>
                        <a:rPr lang="en-US" altLang="en-US" sz="2400" b="0" dirty="0">
                          <a:solidFill>
                            <a:schemeClr val="bg1">
                              <a:lumMod val="50000"/>
                            </a:schemeClr>
                          </a:solidFill>
                        </a:rPr>
                        <a:t>仿真</a:t>
                      </a:r>
                      <a:r>
                        <a:rPr lang="en-US" altLang="zh-CN" sz="2400" b="0" dirty="0">
                          <a:solidFill>
                            <a:schemeClr val="bg1">
                              <a:lumMod val="50000"/>
                            </a:schemeClr>
                          </a:solidFill>
                        </a:rPr>
                        <a:t>控制</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buNone/>
                      </a:pPr>
                      <a:r>
                        <a:rPr lang="zh-CN" altLang="en-US" sz="2400" dirty="0">
                          <a:solidFill>
                            <a:schemeClr val="bg1">
                              <a:lumMod val="50000"/>
                            </a:schemeClr>
                          </a:solidFill>
                          <a:sym typeface="+mn-ea"/>
                        </a:rPr>
                        <a:t>④ </a:t>
                      </a:r>
                      <a:r>
                        <a:rPr lang="en-US" altLang="en-US" sz="2400" dirty="0">
                          <a:solidFill>
                            <a:schemeClr val="bg1">
                              <a:lumMod val="50000"/>
                            </a:schemeClr>
                          </a:solidFill>
                          <a:sym typeface="+mn-ea"/>
                        </a:rPr>
                        <a:t>环境</a:t>
                      </a:r>
                      <a:r>
                        <a:rPr lang="en-US" altLang="zh-CN" sz="2400" dirty="0">
                          <a:solidFill>
                            <a:schemeClr val="bg1">
                              <a:lumMod val="50000"/>
                            </a:schemeClr>
                          </a:solidFill>
                          <a:sym typeface="+mn-ea"/>
                        </a:rPr>
                        <a:t>接口</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pic>
        <p:nvPicPr>
          <p:cNvPr id="40" name="Picture 39"/>
          <p:cNvPicPr>
            <a:picLocks noChangeAspect="1"/>
          </p:cNvPicPr>
          <p:nvPr/>
        </p:nvPicPr>
        <p:blipFill>
          <a:blip r:embed="rId1"/>
          <a:stretch>
            <a:fillRect/>
          </a:stretch>
        </p:blipFill>
        <p:spPr>
          <a:xfrm>
            <a:off x="2273300" y="1814195"/>
            <a:ext cx="8590280" cy="2299970"/>
          </a:xfrm>
          <a:prstGeom prst="rect">
            <a:avLst/>
          </a:prstGeom>
        </p:spPr>
      </p:pic>
      <p:sp>
        <p:nvSpPr>
          <p:cNvPr id="43" name="标题 2"/>
          <p:cNvSpPr>
            <a:spLocks noGrp="1"/>
          </p:cNvSpPr>
          <p:nvPr>
            <p:ph type="title"/>
          </p:nvPr>
        </p:nvSpPr>
        <p:spPr>
          <a:xfrm>
            <a:off x="-388620" y="56515"/>
            <a:ext cx="12922250" cy="642620"/>
          </a:xfrm>
        </p:spPr>
        <p:txBody>
          <a:bodyPr/>
          <a:p>
            <a:pPr algn="ctr"/>
            <a:r>
              <a:rPr lang="en-US" altLang="zh-CN" dirty="0"/>
              <a:t>3.1</a:t>
            </a:r>
            <a:r>
              <a:rPr lang="zh-CN" altLang="en-US" dirty="0"/>
              <a:t>基于Unity 3D和ROS的机器人三维物理仿真环境</a:t>
            </a:r>
            <a:endParaRPr lang="zh-CN" altLang="en-US" dirty="0"/>
          </a:p>
        </p:txBody>
      </p:sp>
      <p:pic>
        <p:nvPicPr>
          <p:cNvPr id="3" name="Picture 2"/>
          <p:cNvPicPr>
            <a:picLocks noChangeAspect="1"/>
          </p:cNvPicPr>
          <p:nvPr/>
        </p:nvPicPr>
        <p:blipFill>
          <a:blip r:embed="rId2"/>
          <a:stretch>
            <a:fillRect/>
          </a:stretch>
        </p:blipFill>
        <p:spPr>
          <a:xfrm>
            <a:off x="2199005" y="4114165"/>
            <a:ext cx="8589645" cy="25495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36000" y="1331818"/>
            <a:ext cx="11520000" cy="557213"/>
          </a:xfrm>
        </p:spPr>
        <p:txBody>
          <a:bodyPr/>
          <a:lstStyle/>
          <a:p>
            <a:r>
              <a:rPr lang="en-US" altLang="en-US" dirty="0">
                <a:solidFill>
                  <a:srgbClr val="FF0000"/>
                </a:solidFill>
              </a:rPr>
              <a:t>编写自动导入脚本，</a:t>
            </a:r>
            <a:r>
              <a:rPr lang="en-US" altLang="zh-CN" dirty="0">
                <a:solidFill>
                  <a:srgbClr val="FF0000"/>
                </a:solidFill>
              </a:rPr>
              <a:t>向Unity 3D导入</a:t>
            </a:r>
            <a:r>
              <a:rPr lang="zh-CN" altLang="en-US" dirty="0">
                <a:solidFill>
                  <a:srgbClr val="FF0000"/>
                </a:solidFill>
              </a:rPr>
              <a:t>了</a:t>
            </a:r>
            <a:r>
              <a:rPr lang="en-US" altLang="zh-CN" dirty="0">
                <a:solidFill>
                  <a:srgbClr val="FF0000"/>
                </a:solidFill>
              </a:rPr>
              <a:t>机器人和</a:t>
            </a:r>
            <a:r>
              <a:rPr lang="en-US" altLang="zh-CN" dirty="0">
                <a:solidFill>
                  <a:srgbClr val="FF0000"/>
                </a:solidFill>
                <a:sym typeface="+mn-ea"/>
              </a:rPr>
              <a:t>家具</a:t>
            </a:r>
            <a:r>
              <a:rPr lang="en-US" altLang="zh-CN" dirty="0">
                <a:solidFill>
                  <a:srgbClr val="FF0000"/>
                </a:solidFill>
              </a:rPr>
              <a:t>URDF机器人描述文件</a:t>
            </a:r>
            <a:endParaRPr lang="en-US" altLang="zh-CN" dirty="0">
              <a:solidFill>
                <a:srgbClr val="FF0000"/>
              </a:solidFill>
            </a:endParaRPr>
          </a:p>
        </p:txBody>
      </p:sp>
      <p:pic>
        <p:nvPicPr>
          <p:cNvPr id="2" name="Picture 3"/>
          <p:cNvPicPr>
            <a:picLocks noChangeAspect="1"/>
          </p:cNvPicPr>
          <p:nvPr/>
        </p:nvPicPr>
        <p:blipFill>
          <a:blip r:embed="rId1"/>
          <a:stretch>
            <a:fillRect/>
          </a:stretch>
        </p:blipFill>
        <p:spPr>
          <a:xfrm>
            <a:off x="791845" y="2346960"/>
            <a:ext cx="10561320" cy="2164080"/>
          </a:xfrm>
          <a:prstGeom prst="rect">
            <a:avLst/>
          </a:prstGeom>
          <a:noFill/>
          <a:ln>
            <a:noFill/>
          </a:ln>
        </p:spPr>
      </p:pic>
      <p:sp>
        <p:nvSpPr>
          <p:cNvPr id="12"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graphicFrame>
        <p:nvGraphicFramePr>
          <p:cNvPr id="4"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3048001"/>
                <a:gridCol w="3048001"/>
                <a:gridCol w="3048000"/>
                <a:gridCol w="3048001"/>
              </a:tblGrid>
              <a:tr h="540000">
                <a:tc>
                  <a:txBody>
                    <a:bodyPr/>
                    <a:p>
                      <a:pPr algn="ctr"/>
                      <a:r>
                        <a:rPr lang="zh-CN" altLang="en-US" sz="2400" b="0" dirty="0">
                          <a:ln>
                            <a:solidFill>
                              <a:schemeClr val="bg1"/>
                            </a:solidFill>
                          </a:ln>
                          <a:solidFill>
                            <a:schemeClr val="bg1"/>
                          </a:solidFill>
                        </a:rPr>
                        <a:t>① </a:t>
                      </a:r>
                      <a:r>
                        <a:rPr lang="en-US" altLang="zh-CN" sz="2400" b="0" dirty="0">
                          <a:ln>
                            <a:solidFill>
                              <a:schemeClr val="bg1"/>
                            </a:solidFill>
                          </a:ln>
                          <a:solidFill>
                            <a:schemeClr val="bg1"/>
                          </a:solidFill>
                        </a:rPr>
                        <a:t>模型管理导入</a:t>
                      </a:r>
                      <a:endParaRPr lang="en-US" altLang="zh-CN" sz="2400" b="0" dirty="0">
                        <a:ln>
                          <a:solidFill>
                            <a:schemeClr val="bg1"/>
                          </a:solidFill>
                        </a:ln>
                        <a:solidFill>
                          <a:schemeClr val="bg1"/>
                        </a:solidFill>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0000"/>
                    </a:solidFill>
                  </a:tcPr>
                </a:tc>
                <a:tc>
                  <a:txBody>
                    <a:bodyPr/>
                    <a:p>
                      <a:pPr algn="ctr"/>
                      <a:r>
                        <a:rPr lang="zh-CN" altLang="en-US" sz="2400" b="0" dirty="0">
                          <a:solidFill>
                            <a:schemeClr val="bg1">
                              <a:lumMod val="50000"/>
                            </a:schemeClr>
                          </a:solidFill>
                        </a:rPr>
                        <a:t>② 传感器仿真</a:t>
                      </a:r>
                      <a:endParaRPr lang="zh-CN" altLang="en-US"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r>
                        <a:rPr lang="zh-CN" altLang="en-US" sz="2400" b="0" dirty="0">
                          <a:solidFill>
                            <a:schemeClr val="bg1">
                              <a:lumMod val="50000"/>
                            </a:schemeClr>
                          </a:solidFill>
                        </a:rPr>
                        <a:t>③ </a:t>
                      </a:r>
                      <a:r>
                        <a:rPr lang="en-US" altLang="zh-CN" sz="2400" b="0" dirty="0">
                          <a:solidFill>
                            <a:schemeClr val="bg1">
                              <a:lumMod val="50000"/>
                            </a:schemeClr>
                          </a:solidFill>
                        </a:rPr>
                        <a:t>机器人</a:t>
                      </a:r>
                      <a:r>
                        <a:rPr lang="en-US" altLang="en-US" sz="2400" b="0" dirty="0">
                          <a:solidFill>
                            <a:schemeClr val="bg1">
                              <a:lumMod val="50000"/>
                            </a:schemeClr>
                          </a:solidFill>
                        </a:rPr>
                        <a:t>仿真</a:t>
                      </a:r>
                      <a:r>
                        <a:rPr lang="en-US" altLang="zh-CN" sz="2400" b="0" dirty="0">
                          <a:solidFill>
                            <a:schemeClr val="bg1">
                              <a:lumMod val="50000"/>
                            </a:schemeClr>
                          </a:solidFill>
                        </a:rPr>
                        <a:t>控制</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buNone/>
                      </a:pPr>
                      <a:r>
                        <a:rPr lang="zh-CN" altLang="en-US" sz="2400" dirty="0">
                          <a:solidFill>
                            <a:schemeClr val="bg1">
                              <a:lumMod val="50000"/>
                            </a:schemeClr>
                          </a:solidFill>
                          <a:sym typeface="+mn-ea"/>
                        </a:rPr>
                        <a:t>④ </a:t>
                      </a:r>
                      <a:r>
                        <a:rPr lang="en-US" altLang="en-US" sz="2400" dirty="0">
                          <a:solidFill>
                            <a:schemeClr val="bg1">
                              <a:lumMod val="50000"/>
                            </a:schemeClr>
                          </a:solidFill>
                          <a:sym typeface="+mn-ea"/>
                        </a:rPr>
                        <a:t>环境</a:t>
                      </a:r>
                      <a:r>
                        <a:rPr lang="en-US" altLang="zh-CN" sz="2400" dirty="0">
                          <a:solidFill>
                            <a:schemeClr val="bg1">
                              <a:lumMod val="50000"/>
                            </a:schemeClr>
                          </a:solidFill>
                          <a:sym typeface="+mn-ea"/>
                        </a:rPr>
                        <a:t>接口</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grpSp>
        <p:nvGrpSpPr>
          <p:cNvPr id="9" name="Group 8"/>
          <p:cNvGrpSpPr/>
          <p:nvPr/>
        </p:nvGrpSpPr>
        <p:grpSpPr>
          <a:xfrm>
            <a:off x="1249045" y="4694555"/>
            <a:ext cx="9112250" cy="1692910"/>
            <a:chOff x="1967" y="7393"/>
            <a:chExt cx="14350" cy="2666"/>
          </a:xfrm>
        </p:grpSpPr>
        <p:pic>
          <p:nvPicPr>
            <p:cNvPr id="3" name="Picture 2" descr="rgb_238"/>
            <p:cNvPicPr>
              <a:picLocks noChangeAspect="1"/>
            </p:cNvPicPr>
            <p:nvPr/>
          </p:nvPicPr>
          <p:blipFill>
            <a:blip r:embed="rId2"/>
            <a:stretch>
              <a:fillRect/>
            </a:stretch>
          </p:blipFill>
          <p:spPr>
            <a:xfrm>
              <a:off x="1967" y="7393"/>
              <a:ext cx="3689" cy="2667"/>
            </a:xfrm>
            <a:prstGeom prst="rect">
              <a:avLst/>
            </a:prstGeom>
            <a:ln w="28575" cmpd="sng">
              <a:solidFill>
                <a:schemeClr val="bg1"/>
              </a:solidFill>
              <a:prstDash val="solid"/>
            </a:ln>
          </p:spPr>
        </p:pic>
        <p:pic>
          <p:nvPicPr>
            <p:cNvPr id="5" name="Picture 4" descr="rgb_263"/>
            <p:cNvPicPr>
              <a:picLocks noChangeAspect="1"/>
            </p:cNvPicPr>
            <p:nvPr/>
          </p:nvPicPr>
          <p:blipFill>
            <a:blip r:embed="rId3"/>
            <a:stretch>
              <a:fillRect/>
            </a:stretch>
          </p:blipFill>
          <p:spPr>
            <a:xfrm>
              <a:off x="5656" y="7393"/>
              <a:ext cx="3555" cy="2666"/>
            </a:xfrm>
            <a:prstGeom prst="rect">
              <a:avLst/>
            </a:prstGeom>
            <a:ln w="28575" cmpd="sng">
              <a:solidFill>
                <a:schemeClr val="bg1"/>
              </a:solidFill>
              <a:prstDash val="solid"/>
            </a:ln>
          </p:spPr>
        </p:pic>
        <p:pic>
          <p:nvPicPr>
            <p:cNvPr id="7" name="Picture 6" descr="rgb_291"/>
            <p:cNvPicPr>
              <a:picLocks noChangeAspect="1"/>
            </p:cNvPicPr>
            <p:nvPr/>
          </p:nvPicPr>
          <p:blipFill>
            <a:blip r:embed="rId4"/>
            <a:stretch>
              <a:fillRect/>
            </a:stretch>
          </p:blipFill>
          <p:spPr>
            <a:xfrm>
              <a:off x="9211" y="7393"/>
              <a:ext cx="3554" cy="2666"/>
            </a:xfrm>
            <a:prstGeom prst="rect">
              <a:avLst/>
            </a:prstGeom>
            <a:ln w="28575" cmpd="sng">
              <a:solidFill>
                <a:schemeClr val="bg1"/>
              </a:solidFill>
              <a:prstDash val="solid"/>
            </a:ln>
          </p:spPr>
        </p:pic>
        <p:pic>
          <p:nvPicPr>
            <p:cNvPr id="8" name="Picture 7" descr="rgb_338"/>
            <p:cNvPicPr>
              <a:picLocks noChangeAspect="1"/>
            </p:cNvPicPr>
            <p:nvPr/>
          </p:nvPicPr>
          <p:blipFill>
            <a:blip r:embed="rId5"/>
            <a:stretch>
              <a:fillRect/>
            </a:stretch>
          </p:blipFill>
          <p:spPr>
            <a:xfrm>
              <a:off x="12765" y="7393"/>
              <a:ext cx="3553" cy="2665"/>
            </a:xfrm>
            <a:prstGeom prst="rect">
              <a:avLst/>
            </a:prstGeom>
            <a:ln w="28575" cmpd="sng">
              <a:solidFill>
                <a:schemeClr val="bg1"/>
              </a:solidFill>
              <a:prstDash val="solid"/>
            </a:ln>
          </p:spPr>
        </p:pic>
      </p:grpSp>
      <p:sp>
        <p:nvSpPr>
          <p:cNvPr id="10" name="Text Box 9"/>
          <p:cNvSpPr txBox="1"/>
          <p:nvPr/>
        </p:nvSpPr>
        <p:spPr>
          <a:xfrm>
            <a:off x="10568940" y="5342255"/>
            <a:ext cx="1198880" cy="398780"/>
          </a:xfrm>
          <a:prstGeom prst="rect">
            <a:avLst/>
          </a:prstGeom>
          <a:solidFill>
            <a:schemeClr val="bg1"/>
          </a:solidFill>
        </p:spPr>
        <p:txBody>
          <a:bodyPr wrap="none" rtlCol="0">
            <a:spAutoFit/>
          </a:bodyPr>
          <a:p>
            <a:r>
              <a:rPr lang="en-US" altLang="en-US" sz="2000" dirty="0" smtClean="0">
                <a:latin typeface="+mn-lt"/>
                <a:ea typeface="+mn-ea"/>
              </a:rPr>
              <a:t>导入结果</a:t>
            </a:r>
            <a:endParaRPr lang="en-US" altLang="en-US" sz="2000" dirty="0" smtClean="0">
              <a:latin typeface="+mn-lt"/>
              <a:ea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5"/>
          <p:cNvSpPr>
            <a:spLocks noGrp="1"/>
          </p:cNvSpPr>
          <p:nvPr>
            <p:ph idx="1"/>
          </p:nvPr>
        </p:nvSpPr>
        <p:spPr>
          <a:xfrm>
            <a:off x="336000" y="1331818"/>
            <a:ext cx="11856000" cy="557213"/>
          </a:xfrm>
        </p:spPr>
        <p:txBody>
          <a:bodyPr/>
          <a:lstStyle/>
          <a:p>
            <a:r>
              <a:rPr lang="en-US" altLang="zh-CN" dirty="0">
                <a:solidFill>
                  <a:srgbClr val="FF0000"/>
                </a:solidFill>
              </a:rPr>
              <a:t>在Unity </a:t>
            </a:r>
            <a:r>
              <a:rPr lang="en-US" altLang="en-US" dirty="0">
                <a:solidFill>
                  <a:srgbClr val="FF0000"/>
                </a:solidFill>
              </a:rPr>
              <a:t>3D</a:t>
            </a:r>
            <a:r>
              <a:rPr lang="en-US" altLang="zh-CN" dirty="0">
                <a:solidFill>
                  <a:srgbClr val="FF0000"/>
                </a:solidFill>
              </a:rPr>
              <a:t>中对双目、RGBD相机、激光雷达传感器进行仿真</a:t>
            </a:r>
            <a:endParaRPr lang="en-US" altLang="zh-CN" dirty="0">
              <a:solidFill>
                <a:srgbClr val="FF0000"/>
              </a:solidFill>
            </a:endParaRPr>
          </a:p>
        </p:txBody>
      </p:sp>
      <p:grpSp>
        <p:nvGrpSpPr>
          <p:cNvPr id="20" name="Group 19"/>
          <p:cNvGrpSpPr/>
          <p:nvPr/>
        </p:nvGrpSpPr>
        <p:grpSpPr>
          <a:xfrm>
            <a:off x="829945" y="2367280"/>
            <a:ext cx="4103370" cy="2121535"/>
            <a:chOff x="10788" y="3633"/>
            <a:chExt cx="6462" cy="3341"/>
          </a:xfrm>
        </p:grpSpPr>
        <p:pic>
          <p:nvPicPr>
            <p:cNvPr id="16" name="Picture 15"/>
            <p:cNvPicPr/>
            <p:nvPr/>
          </p:nvPicPr>
          <p:blipFill>
            <a:blip r:embed="rId1"/>
            <a:stretch>
              <a:fillRect/>
            </a:stretch>
          </p:blipFill>
          <p:spPr>
            <a:xfrm>
              <a:off x="10788" y="3633"/>
              <a:ext cx="6463" cy="2682"/>
            </a:xfrm>
            <a:prstGeom prst="rect">
              <a:avLst/>
            </a:prstGeom>
            <a:noFill/>
            <a:ln w="9525">
              <a:noFill/>
            </a:ln>
          </p:spPr>
        </p:pic>
        <p:sp>
          <p:nvSpPr>
            <p:cNvPr id="102" name="Text Box 101"/>
            <p:cNvSpPr txBox="1"/>
            <p:nvPr/>
          </p:nvSpPr>
          <p:spPr>
            <a:xfrm>
              <a:off x="11762" y="6444"/>
              <a:ext cx="4515" cy="531"/>
            </a:xfrm>
            <a:prstGeom prst="rect">
              <a:avLst/>
            </a:prstGeom>
            <a:noFill/>
            <a:ln w="9525">
              <a:noFill/>
            </a:ln>
          </p:spPr>
          <p:txBody>
            <a:bodyPr wrap="square">
              <a:spAutoFit/>
            </a:bodyPr>
            <a:p>
              <a:pPr marL="0" indent="0" algn="ctr"/>
              <a:r>
                <a:rPr lang="en-US" sz="1600" b="0">
                  <a:latin typeface="Times New Roman" pitchFamily="18" charset="0"/>
                  <a:cs typeface="宋体" charset="0"/>
                </a:rPr>
                <a:t> </a:t>
              </a:r>
              <a:r>
                <a:rPr lang="en-US" altLang="en-US" sz="1600" b="1">
                  <a:latin typeface="Times New Roman" pitchFamily="18" charset="0"/>
                  <a:cs typeface="宋体" charset="0"/>
                </a:rPr>
                <a:t>R</a:t>
              </a:r>
              <a:r>
                <a:rPr lang="en-US" sz="1600" b="1">
                  <a:latin typeface="Times New Roman" pitchFamily="18" charset="0"/>
                  <a:cs typeface="宋体" charset="0"/>
                </a:rPr>
                <a:t>eal</a:t>
              </a:r>
              <a:r>
                <a:rPr lang="en-US" altLang="en-US" sz="1600" b="1">
                  <a:latin typeface="Times New Roman" pitchFamily="18" charset="0"/>
                  <a:cs typeface="宋体" charset="0"/>
                </a:rPr>
                <a:t>S</a:t>
              </a:r>
              <a:r>
                <a:rPr lang="en-US" sz="1600" b="1">
                  <a:latin typeface="Times New Roman" pitchFamily="18" charset="0"/>
                  <a:cs typeface="宋体" charset="0"/>
                </a:rPr>
                <a:t>ense D345</a:t>
              </a:r>
              <a:r>
                <a:rPr lang="zh-CN" sz="1600" b="1">
                  <a:cs typeface="宋体" charset="0"/>
                </a:rPr>
                <a:t>双目图</a:t>
              </a:r>
              <a:endParaRPr lang="en-US" sz="1600"/>
            </a:p>
          </p:txBody>
        </p:sp>
      </p:grpSp>
      <p:sp>
        <p:nvSpPr>
          <p:cNvPr id="40"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graphicFrame>
        <p:nvGraphicFramePr>
          <p:cNvPr id="4"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3048001"/>
                <a:gridCol w="3048001"/>
                <a:gridCol w="3048000"/>
                <a:gridCol w="3048001"/>
              </a:tblGrid>
              <a:tr h="540000">
                <a:tc>
                  <a:txBody>
                    <a:bodyPr/>
                    <a:lstStyle/>
                    <a:p>
                      <a:pPr algn="ctr"/>
                      <a:r>
                        <a:rPr lang="zh-CN" altLang="en-US" sz="2400" b="0" dirty="0">
                          <a:solidFill>
                            <a:schemeClr val="bg1">
                              <a:lumMod val="50000"/>
                            </a:schemeClr>
                          </a:solidFill>
                        </a:rPr>
                        <a:t>① 模型管理导入</a:t>
                      </a:r>
                      <a:endParaRPr lang="zh-CN" altLang="en-US" sz="2400" b="0" dirty="0">
                        <a:solidFill>
                          <a:schemeClr val="bg1">
                            <a:lumMod val="50000"/>
                          </a:schemeClr>
                        </a:solidFill>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400" b="0" dirty="0">
                          <a:ln>
                            <a:solidFill>
                              <a:schemeClr val="bg1"/>
                            </a:solidFill>
                          </a:ln>
                          <a:solidFill>
                            <a:schemeClr val="bg1"/>
                          </a:solidFill>
                        </a:rPr>
                        <a:t>② 传感器仿真</a:t>
                      </a:r>
                      <a:endParaRPr lang="zh-CN" altLang="en-US"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zh-CN" altLang="en-US" sz="2400" b="0" dirty="0">
                          <a:solidFill>
                            <a:schemeClr val="bg1">
                              <a:lumMod val="50000"/>
                            </a:schemeClr>
                          </a:solidFill>
                        </a:rPr>
                        <a:t>③ </a:t>
                      </a:r>
                      <a:r>
                        <a:rPr lang="en-US" altLang="zh-CN" sz="2400" b="0" dirty="0">
                          <a:solidFill>
                            <a:schemeClr val="bg1">
                              <a:lumMod val="50000"/>
                            </a:schemeClr>
                          </a:solidFill>
                        </a:rPr>
                        <a:t>机器人</a:t>
                      </a:r>
                      <a:r>
                        <a:rPr lang="en-US" altLang="en-US" sz="2400" b="0" dirty="0">
                          <a:solidFill>
                            <a:schemeClr val="bg1">
                              <a:lumMod val="50000"/>
                            </a:schemeClr>
                          </a:solidFill>
                        </a:rPr>
                        <a:t>仿真</a:t>
                      </a:r>
                      <a:r>
                        <a:rPr lang="en-US" altLang="zh-CN" sz="2400" b="0" dirty="0">
                          <a:solidFill>
                            <a:schemeClr val="bg1">
                              <a:lumMod val="50000"/>
                            </a:schemeClr>
                          </a:solidFill>
                        </a:rPr>
                        <a:t>控制</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buNone/>
                      </a:pPr>
                      <a:r>
                        <a:rPr lang="zh-CN" altLang="en-US" sz="2400" dirty="0">
                          <a:solidFill>
                            <a:schemeClr val="bg1">
                              <a:lumMod val="50000"/>
                            </a:schemeClr>
                          </a:solidFill>
                          <a:sym typeface="+mn-ea"/>
                        </a:rPr>
                        <a:t>④ </a:t>
                      </a:r>
                      <a:r>
                        <a:rPr lang="en-US" altLang="en-US" sz="2400" dirty="0">
                          <a:solidFill>
                            <a:schemeClr val="bg1">
                              <a:lumMod val="50000"/>
                            </a:schemeClr>
                          </a:solidFill>
                          <a:sym typeface="+mn-ea"/>
                        </a:rPr>
                        <a:t>环境</a:t>
                      </a:r>
                      <a:r>
                        <a:rPr lang="en-US" altLang="zh-CN" sz="2400" dirty="0">
                          <a:solidFill>
                            <a:schemeClr val="bg1">
                              <a:lumMod val="50000"/>
                            </a:schemeClr>
                          </a:solidFill>
                          <a:sym typeface="+mn-ea"/>
                        </a:rPr>
                        <a:t>接口</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pic>
        <p:nvPicPr>
          <p:cNvPr id="3" name="Picture 2" descr="Screenshot from 2021-12-09 01-54-17"/>
          <p:cNvPicPr>
            <a:picLocks noChangeAspect="1"/>
          </p:cNvPicPr>
          <p:nvPr/>
        </p:nvPicPr>
        <p:blipFill>
          <a:blip r:embed="rId2"/>
          <a:stretch>
            <a:fillRect/>
          </a:stretch>
        </p:blipFill>
        <p:spPr>
          <a:xfrm>
            <a:off x="8143240" y="4467860"/>
            <a:ext cx="2760980" cy="1612265"/>
          </a:xfrm>
          <a:prstGeom prst="rect">
            <a:avLst/>
          </a:prstGeom>
        </p:spPr>
      </p:pic>
      <p:sp>
        <p:nvSpPr>
          <p:cNvPr id="5" name="Text Box 4"/>
          <p:cNvSpPr txBox="1"/>
          <p:nvPr/>
        </p:nvSpPr>
        <p:spPr>
          <a:xfrm>
            <a:off x="7427595" y="6080125"/>
            <a:ext cx="4192270" cy="337185"/>
          </a:xfrm>
          <a:prstGeom prst="rect">
            <a:avLst/>
          </a:prstGeom>
          <a:noFill/>
          <a:ln w="9525">
            <a:noFill/>
          </a:ln>
        </p:spPr>
        <p:txBody>
          <a:bodyPr wrap="square">
            <a:spAutoFit/>
          </a:bodyPr>
          <a:p>
            <a:pPr marL="0" indent="0" algn="ctr"/>
            <a:r>
              <a:rPr lang="en-US" sz="1600" b="0">
                <a:latin typeface="Times New Roman" pitchFamily="18" charset="0"/>
                <a:cs typeface="宋体" charset="0"/>
              </a:rPr>
              <a:t> </a:t>
            </a:r>
            <a:r>
              <a:rPr lang="en-US" sz="1600" b="1">
                <a:latin typeface="Times New Roman" pitchFamily="18" charset="0"/>
                <a:cs typeface="宋体" charset="0"/>
              </a:rPr>
              <a:t>激光雷达点云可视化</a:t>
            </a:r>
            <a:r>
              <a:rPr lang="en-US" altLang="en-US" sz="1600" b="1">
                <a:latin typeface="Times New Roman" pitchFamily="18" charset="0"/>
                <a:cs typeface="宋体" charset="0"/>
              </a:rPr>
              <a:t>,</a:t>
            </a:r>
            <a:r>
              <a:rPr lang="en-US" sz="1600" b="1">
                <a:latin typeface="Times New Roman" pitchFamily="18" charset="0"/>
                <a:cs typeface="宋体" charset="0"/>
              </a:rPr>
              <a:t>颜色代表距离</a:t>
            </a:r>
            <a:endParaRPr lang="en-US" sz="1600"/>
          </a:p>
        </p:txBody>
      </p:sp>
      <p:grpSp>
        <p:nvGrpSpPr>
          <p:cNvPr id="12" name="Group 11"/>
          <p:cNvGrpSpPr/>
          <p:nvPr/>
        </p:nvGrpSpPr>
        <p:grpSpPr>
          <a:xfrm>
            <a:off x="7479665" y="2362835"/>
            <a:ext cx="4183380" cy="2044700"/>
            <a:chOff x="11796" y="3721"/>
            <a:chExt cx="6588" cy="3220"/>
          </a:xfrm>
        </p:grpSpPr>
        <p:grpSp>
          <p:nvGrpSpPr>
            <p:cNvPr id="23" name="Group 22"/>
            <p:cNvGrpSpPr>
              <a:grpSpLocks noChangeAspect="1"/>
            </p:cNvGrpSpPr>
            <p:nvPr/>
          </p:nvGrpSpPr>
          <p:grpSpPr>
            <a:xfrm>
              <a:off x="11796" y="3721"/>
              <a:ext cx="6588" cy="3220"/>
              <a:chOff x="919" y="3548"/>
              <a:chExt cx="9075" cy="4436"/>
            </a:xfrm>
          </p:grpSpPr>
          <p:pic>
            <p:nvPicPr>
              <p:cNvPr id="21" name="Picture 20"/>
              <p:cNvPicPr/>
              <p:nvPr/>
            </p:nvPicPr>
            <p:blipFill>
              <a:blip r:embed="rId3"/>
              <a:stretch>
                <a:fillRect/>
              </a:stretch>
            </p:blipFill>
            <p:spPr>
              <a:xfrm>
                <a:off x="919" y="3548"/>
                <a:ext cx="9075" cy="3705"/>
              </a:xfrm>
              <a:prstGeom prst="rect">
                <a:avLst/>
              </a:prstGeom>
              <a:noFill/>
              <a:ln w="9525">
                <a:noFill/>
              </a:ln>
            </p:spPr>
          </p:pic>
          <p:sp>
            <p:nvSpPr>
              <p:cNvPr id="104" name="Text Box 103"/>
              <p:cNvSpPr txBox="1"/>
              <p:nvPr/>
            </p:nvSpPr>
            <p:spPr>
              <a:xfrm>
                <a:off x="6059" y="7252"/>
                <a:ext cx="3467" cy="732"/>
              </a:xfrm>
              <a:prstGeom prst="rect">
                <a:avLst/>
              </a:prstGeom>
              <a:noFill/>
              <a:ln w="9525">
                <a:noFill/>
              </a:ln>
            </p:spPr>
            <p:txBody>
              <a:bodyPr wrap="square">
                <a:spAutoFit/>
              </a:bodyPr>
              <a:p>
                <a:pPr marL="0" indent="0" algn="l"/>
                <a:r>
                  <a:rPr lang="en-US" sz="1600" b="1">
                    <a:latin typeface="Times New Roman" pitchFamily="18" charset="0"/>
                    <a:cs typeface="宋体" charset="0"/>
                  </a:rPr>
                  <a:t>32线激光雷达</a:t>
                </a:r>
                <a:endParaRPr lang="en-US"/>
              </a:p>
            </p:txBody>
          </p:sp>
        </p:grpSp>
        <p:sp>
          <p:nvSpPr>
            <p:cNvPr id="6" name="Text Box 5"/>
            <p:cNvSpPr txBox="1"/>
            <p:nvPr/>
          </p:nvSpPr>
          <p:spPr>
            <a:xfrm>
              <a:off x="12301" y="6410"/>
              <a:ext cx="2344" cy="531"/>
            </a:xfrm>
            <a:prstGeom prst="rect">
              <a:avLst/>
            </a:prstGeom>
            <a:solidFill>
              <a:schemeClr val="bg1"/>
            </a:solidFill>
          </p:spPr>
          <p:txBody>
            <a:bodyPr wrap="none" rtlCol="0" anchor="t">
              <a:spAutoFit/>
            </a:bodyPr>
            <a:p>
              <a:r>
                <a:rPr lang="en-US" sz="1600" b="1">
                  <a:latin typeface="Times New Roman" pitchFamily="18" charset="0"/>
                  <a:cs typeface="宋体" charset="0"/>
                </a:rPr>
                <a:t>16</a:t>
              </a:r>
              <a:r>
                <a:rPr lang="en-US" sz="1600" b="1">
                  <a:latin typeface="Times New Roman" pitchFamily="18" charset="0"/>
                  <a:cs typeface="宋体" charset="0"/>
                  <a:sym typeface="+mn-ea"/>
                </a:rPr>
                <a:t>线激光雷达</a:t>
              </a:r>
              <a:endParaRPr lang="en-US" sz="2000" dirty="0" smtClean="0">
                <a:latin typeface="+mn-lt"/>
                <a:ea typeface="+mn-ea"/>
              </a:endParaRPr>
            </a:p>
          </p:txBody>
        </p:sp>
      </p:grpSp>
      <p:grpSp>
        <p:nvGrpSpPr>
          <p:cNvPr id="11" name="Group 10"/>
          <p:cNvGrpSpPr/>
          <p:nvPr/>
        </p:nvGrpSpPr>
        <p:grpSpPr>
          <a:xfrm>
            <a:off x="208280" y="4489450"/>
            <a:ext cx="5761990" cy="1927225"/>
            <a:chOff x="312" y="6980"/>
            <a:chExt cx="9074" cy="3035"/>
          </a:xfrm>
        </p:grpSpPr>
        <p:pic>
          <p:nvPicPr>
            <p:cNvPr id="2" name="Picture 1"/>
            <p:cNvPicPr>
              <a:picLocks noChangeAspect="1"/>
            </p:cNvPicPr>
            <p:nvPr/>
          </p:nvPicPr>
          <p:blipFill>
            <a:blip r:embed="rId4"/>
            <a:stretch>
              <a:fillRect/>
            </a:stretch>
          </p:blipFill>
          <p:spPr>
            <a:xfrm>
              <a:off x="312" y="6980"/>
              <a:ext cx="9075" cy="2505"/>
            </a:xfrm>
            <a:prstGeom prst="rect">
              <a:avLst/>
            </a:prstGeom>
          </p:spPr>
        </p:pic>
        <p:sp>
          <p:nvSpPr>
            <p:cNvPr id="7" name="Text Box 6"/>
            <p:cNvSpPr txBox="1"/>
            <p:nvPr/>
          </p:nvSpPr>
          <p:spPr>
            <a:xfrm>
              <a:off x="312" y="9485"/>
              <a:ext cx="2943" cy="531"/>
            </a:xfrm>
            <a:prstGeom prst="rect">
              <a:avLst/>
            </a:prstGeom>
            <a:solidFill>
              <a:schemeClr val="bg1"/>
            </a:solidFill>
          </p:spPr>
          <p:txBody>
            <a:bodyPr wrap="none" rtlCol="0" anchor="t">
              <a:spAutoFit/>
            </a:bodyPr>
            <a:p>
              <a:r>
                <a:rPr lang="en-US" altLang="en-US" sz="1600" b="1">
                  <a:latin typeface="Times New Roman" pitchFamily="18" charset="0"/>
                  <a:cs typeface="宋体" charset="0"/>
                  <a:sym typeface="+mn-ea"/>
                </a:rPr>
                <a:t>Kinect v1深度图</a:t>
              </a:r>
              <a:endParaRPr lang="en-US" sz="1600" dirty="0" smtClean="0">
                <a:latin typeface="+mn-lt"/>
                <a:ea typeface="+mn-ea"/>
              </a:endParaRPr>
            </a:p>
          </p:txBody>
        </p:sp>
        <p:sp>
          <p:nvSpPr>
            <p:cNvPr id="8" name="Text Box 7"/>
            <p:cNvSpPr txBox="1"/>
            <p:nvPr/>
          </p:nvSpPr>
          <p:spPr>
            <a:xfrm>
              <a:off x="3378" y="9485"/>
              <a:ext cx="2943" cy="531"/>
            </a:xfrm>
            <a:prstGeom prst="rect">
              <a:avLst/>
            </a:prstGeom>
            <a:solidFill>
              <a:schemeClr val="bg1"/>
            </a:solidFill>
          </p:spPr>
          <p:txBody>
            <a:bodyPr wrap="none" rtlCol="0" anchor="t">
              <a:spAutoFit/>
            </a:bodyPr>
            <a:p>
              <a:r>
                <a:rPr lang="en-US" altLang="en-US" sz="1600" b="1">
                  <a:latin typeface="Times New Roman" pitchFamily="18" charset="0"/>
                  <a:cs typeface="宋体" charset="0"/>
                  <a:sym typeface="+mn-ea"/>
                </a:rPr>
                <a:t>Kinect v2深度图</a:t>
              </a:r>
              <a:endParaRPr lang="en-US" altLang="en-US" sz="1600" b="1" dirty="0" smtClean="0">
                <a:latin typeface="Times New Roman" pitchFamily="18" charset="0"/>
                <a:ea typeface="+mn-ea"/>
                <a:cs typeface="宋体" charset="0"/>
                <a:sym typeface="+mn-ea"/>
              </a:endParaRPr>
            </a:p>
          </p:txBody>
        </p:sp>
        <p:sp>
          <p:nvSpPr>
            <p:cNvPr id="10" name="Text Box 9"/>
            <p:cNvSpPr txBox="1"/>
            <p:nvPr/>
          </p:nvSpPr>
          <p:spPr>
            <a:xfrm>
              <a:off x="6390" y="9485"/>
              <a:ext cx="2997" cy="531"/>
            </a:xfrm>
            <a:prstGeom prst="rect">
              <a:avLst/>
            </a:prstGeom>
            <a:solidFill>
              <a:schemeClr val="bg1"/>
            </a:solidFill>
          </p:spPr>
          <p:txBody>
            <a:bodyPr wrap="none" rtlCol="0" anchor="t">
              <a:spAutoFit/>
            </a:bodyPr>
            <a:p>
              <a:r>
                <a:rPr lang="en-US" altLang="en-US" sz="1600" b="1">
                  <a:latin typeface="Times New Roman" pitchFamily="18" charset="0"/>
                  <a:cs typeface="宋体" charset="0"/>
                  <a:sym typeface="+mn-ea"/>
                </a:rPr>
                <a:t>realsense深度图</a:t>
              </a:r>
              <a:endParaRPr lang="en-US" altLang="en-US" sz="1600" b="1" dirty="0" smtClean="0">
                <a:latin typeface="Times New Roman" pitchFamily="18" charset="0"/>
                <a:ea typeface="+mn-ea"/>
                <a:cs typeface="宋体" charset="0"/>
                <a:sym typeface="+mn-ea"/>
              </a:endParaRPr>
            </a:p>
          </p:txBody>
        </p:sp>
      </p:grpSp>
      <p:cxnSp>
        <p:nvCxnSpPr>
          <p:cNvPr id="19" name="Straight Connector 18"/>
          <p:cNvCxnSpPr/>
          <p:nvPr/>
        </p:nvCxnSpPr>
        <p:spPr>
          <a:xfrm>
            <a:off x="6792595" y="2474595"/>
            <a:ext cx="23495" cy="3618865"/>
          </a:xfrm>
          <a:prstGeom prst="line">
            <a:avLst/>
          </a:prstGeom>
          <a:solidFill>
            <a:schemeClr val="accent1"/>
          </a:solidFill>
          <a:ln w="38100" cap="flat" cmpd="sng" algn="ctr">
            <a:solidFill>
              <a:schemeClr val="tx1"/>
            </a:solidFill>
            <a:prstDash val="sysDash"/>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5"/>
          <p:cNvSpPr>
            <a:spLocks noGrp="1"/>
          </p:cNvSpPr>
          <p:nvPr>
            <p:ph idx="1"/>
          </p:nvPr>
        </p:nvSpPr>
        <p:spPr>
          <a:xfrm>
            <a:off x="336000" y="1331818"/>
            <a:ext cx="11856000" cy="557213"/>
          </a:xfrm>
        </p:spPr>
        <p:txBody>
          <a:bodyPr/>
          <a:lstStyle/>
          <a:p>
            <a:r>
              <a:rPr lang="zh-CN" altLang="en-US" dirty="0">
                <a:solidFill>
                  <a:srgbClr val="FF0000"/>
                </a:solidFill>
              </a:rPr>
              <a:t>实现了</a:t>
            </a:r>
            <a:r>
              <a:rPr lang="en-US" altLang="zh-CN" dirty="0">
                <a:solidFill>
                  <a:srgbClr val="FF0000"/>
                </a:solidFill>
              </a:rPr>
              <a:t>关节运动控制功能，</a:t>
            </a:r>
            <a:r>
              <a:rPr lang="en-US" altLang="zh-CN" dirty="0"/>
              <a:t>实现</a:t>
            </a:r>
            <a:r>
              <a:rPr lang="en-US" altLang="zh-CN" dirty="0">
                <a:solidFill>
                  <a:schemeClr val="tx1"/>
                </a:solidFill>
              </a:rPr>
              <a:t>键盘对机械臂和家具关节位置控制，方向盘对四轮小车的控制。</a:t>
            </a:r>
            <a:endParaRPr lang="en-US" altLang="zh-CN" dirty="0">
              <a:solidFill>
                <a:schemeClr val="tx1"/>
              </a:solidFill>
            </a:endParaRPr>
          </a:p>
        </p:txBody>
      </p:sp>
      <p:pic>
        <p:nvPicPr>
          <p:cNvPr id="105" name="Picture 104"/>
          <p:cNvPicPr>
            <a:picLocks noChangeAspect="1"/>
          </p:cNvPicPr>
          <p:nvPr/>
        </p:nvPicPr>
        <p:blipFill>
          <a:blip r:embed="rId1"/>
          <a:stretch>
            <a:fillRect/>
          </a:stretch>
        </p:blipFill>
        <p:spPr>
          <a:xfrm>
            <a:off x="127000" y="3500120"/>
            <a:ext cx="5716905" cy="1852295"/>
          </a:xfrm>
          <a:prstGeom prst="rect">
            <a:avLst/>
          </a:prstGeom>
          <a:noFill/>
          <a:ln w="9525">
            <a:noFill/>
          </a:ln>
        </p:spPr>
      </p:pic>
      <p:sp>
        <p:nvSpPr>
          <p:cNvPr id="106" name="Text Box 105"/>
          <p:cNvSpPr txBox="1">
            <a:spLocks noChangeAspect="1"/>
          </p:cNvSpPr>
          <p:nvPr/>
        </p:nvSpPr>
        <p:spPr>
          <a:xfrm>
            <a:off x="880110" y="5076825"/>
            <a:ext cx="6976110" cy="275590"/>
          </a:xfrm>
          <a:prstGeom prst="rect">
            <a:avLst/>
          </a:prstGeom>
          <a:noFill/>
          <a:ln w="9525">
            <a:noFill/>
          </a:ln>
        </p:spPr>
        <p:txBody>
          <a:bodyPr wrap="square">
            <a:spAutoFit/>
          </a:bodyPr>
          <a:p>
            <a:pPr marL="0" indent="0" algn="ctr"/>
            <a:r>
              <a:rPr lang="en-US" sz="1200" b="0">
                <a:latin typeface="Times New Roman" pitchFamily="18" charset="0"/>
                <a:cs typeface="宋体" charset="0"/>
              </a:rPr>
              <a:t> </a:t>
            </a:r>
            <a:endParaRPr lang="en-US"/>
          </a:p>
        </p:txBody>
      </p:sp>
      <p:pic>
        <p:nvPicPr>
          <p:cNvPr id="2" name="Picture 1"/>
          <p:cNvPicPr>
            <a:picLocks noChangeAspect="1"/>
          </p:cNvPicPr>
          <p:nvPr/>
        </p:nvPicPr>
        <p:blipFill>
          <a:blip r:embed="rId2"/>
          <a:stretch>
            <a:fillRect/>
          </a:stretch>
        </p:blipFill>
        <p:spPr>
          <a:xfrm>
            <a:off x="6594475" y="3735705"/>
            <a:ext cx="5597525" cy="1381125"/>
          </a:xfrm>
          <a:prstGeom prst="rect">
            <a:avLst/>
          </a:prstGeom>
          <a:noFill/>
          <a:ln w="9525">
            <a:noFill/>
          </a:ln>
        </p:spPr>
      </p:pic>
      <p:sp>
        <p:nvSpPr>
          <p:cNvPr id="107" name="Text Box 106"/>
          <p:cNvSpPr txBox="1"/>
          <p:nvPr/>
        </p:nvSpPr>
        <p:spPr>
          <a:xfrm>
            <a:off x="7383780" y="5615305"/>
            <a:ext cx="4018915" cy="368300"/>
          </a:xfrm>
          <a:prstGeom prst="rect">
            <a:avLst/>
          </a:prstGeom>
          <a:noFill/>
          <a:ln w="9525">
            <a:noFill/>
          </a:ln>
        </p:spPr>
        <p:txBody>
          <a:bodyPr wrap="square">
            <a:spAutoFit/>
          </a:bodyPr>
          <a:p>
            <a:pPr marL="0" indent="0" algn="l"/>
            <a:r>
              <a:rPr lang="zh-CN" sz="1800" b="1">
                <a:cs typeface="宋体" charset="0"/>
              </a:rPr>
              <a:t>方向盘控制</a:t>
            </a:r>
            <a:r>
              <a:rPr lang="en-US" sz="1800" b="1">
                <a:latin typeface="Times New Roman" pitchFamily="18" charset="0"/>
                <a:cs typeface="宋体" charset="0"/>
              </a:rPr>
              <a:t>Gazebo</a:t>
            </a:r>
            <a:r>
              <a:rPr lang="en-US" altLang="zh-CN" sz="1800" b="1">
                <a:cs typeface="宋体" charset="0"/>
              </a:rPr>
              <a:t>中小车四轮驱动</a:t>
            </a:r>
            <a:endParaRPr lang="en-US" sz="1800"/>
          </a:p>
        </p:txBody>
      </p:sp>
      <p:sp>
        <p:nvSpPr>
          <p:cNvPr id="4" name="Text Box 3"/>
          <p:cNvSpPr txBox="1"/>
          <p:nvPr/>
        </p:nvSpPr>
        <p:spPr>
          <a:xfrm>
            <a:off x="975995" y="5615305"/>
            <a:ext cx="4018915" cy="368300"/>
          </a:xfrm>
          <a:prstGeom prst="rect">
            <a:avLst/>
          </a:prstGeom>
          <a:noFill/>
          <a:ln w="9525">
            <a:noFill/>
          </a:ln>
        </p:spPr>
        <p:txBody>
          <a:bodyPr wrap="square">
            <a:spAutoFit/>
          </a:bodyPr>
          <a:p>
            <a:pPr marL="0" indent="0" algn="l"/>
            <a:r>
              <a:rPr lang="zh-CN" sz="1800" b="1">
                <a:cs typeface="宋体" charset="0"/>
              </a:rPr>
              <a:t>机械臂和家具部件关节的运动控制</a:t>
            </a:r>
            <a:endParaRPr lang="zh-CN" sz="1800" b="1">
              <a:cs typeface="宋体" charset="0"/>
            </a:endParaRPr>
          </a:p>
        </p:txBody>
      </p:sp>
      <p:sp>
        <p:nvSpPr>
          <p:cNvPr id="14"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graphicFrame>
        <p:nvGraphicFramePr>
          <p:cNvPr id="3"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3048001"/>
                <a:gridCol w="3048001"/>
                <a:gridCol w="3048000"/>
                <a:gridCol w="3048001"/>
              </a:tblGrid>
              <a:tr h="540000">
                <a:tc>
                  <a:txBody>
                    <a:bodyPr/>
                    <a:p>
                      <a:pPr algn="ctr"/>
                      <a:r>
                        <a:rPr lang="zh-CN" altLang="en-US" sz="2400" b="0" dirty="0">
                          <a:solidFill>
                            <a:schemeClr val="bg1">
                              <a:lumMod val="50000"/>
                            </a:schemeClr>
                          </a:solidFill>
                        </a:rPr>
                        <a:t>① 模型管理导入</a:t>
                      </a:r>
                      <a:endParaRPr lang="zh-CN" altLang="en-US" sz="2400" b="0" dirty="0">
                        <a:solidFill>
                          <a:schemeClr val="bg1">
                            <a:lumMod val="50000"/>
                          </a:schemeClr>
                        </a:solidFill>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r>
                        <a:rPr lang="zh-CN" altLang="en-US" sz="2400" b="0" dirty="0">
                          <a:solidFill>
                            <a:schemeClr val="bg1">
                              <a:lumMod val="50000"/>
                            </a:schemeClr>
                          </a:solidFill>
                        </a:rPr>
                        <a:t>② 传感器仿真</a:t>
                      </a:r>
                      <a:endParaRPr lang="zh-CN" altLang="en-US"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r>
                        <a:rPr lang="zh-CN" altLang="en-US" sz="2400" b="0" dirty="0">
                          <a:ln>
                            <a:solidFill>
                              <a:schemeClr val="bg1"/>
                            </a:solidFill>
                          </a:ln>
                          <a:solidFill>
                            <a:schemeClr val="bg1"/>
                          </a:solidFill>
                        </a:rPr>
                        <a:t>③ 机器人仿真控制</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p>
                      <a:pPr algn="ctr">
                        <a:buNone/>
                      </a:pPr>
                      <a:r>
                        <a:rPr lang="zh-CN" altLang="en-US" sz="2400" dirty="0">
                          <a:solidFill>
                            <a:schemeClr val="bg1">
                              <a:lumMod val="50000"/>
                            </a:schemeClr>
                          </a:solidFill>
                          <a:sym typeface="+mn-ea"/>
                        </a:rPr>
                        <a:t>④ </a:t>
                      </a:r>
                      <a:r>
                        <a:rPr lang="en-US" altLang="en-US" sz="2400" dirty="0">
                          <a:solidFill>
                            <a:schemeClr val="bg1">
                              <a:lumMod val="50000"/>
                            </a:schemeClr>
                          </a:solidFill>
                          <a:sym typeface="+mn-ea"/>
                        </a:rPr>
                        <a:t>环境</a:t>
                      </a:r>
                      <a:r>
                        <a:rPr lang="en-US" altLang="zh-CN" sz="2400" dirty="0">
                          <a:solidFill>
                            <a:schemeClr val="bg1">
                              <a:lumMod val="50000"/>
                            </a:schemeClr>
                          </a:solidFill>
                          <a:sym typeface="+mn-ea"/>
                        </a:rPr>
                        <a:t>接口</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cxnSp>
        <p:nvCxnSpPr>
          <p:cNvPr id="19" name="Straight Connector 18"/>
          <p:cNvCxnSpPr/>
          <p:nvPr/>
        </p:nvCxnSpPr>
        <p:spPr>
          <a:xfrm>
            <a:off x="6096000" y="2527935"/>
            <a:ext cx="0" cy="3528695"/>
          </a:xfrm>
          <a:prstGeom prst="line">
            <a:avLst/>
          </a:prstGeom>
          <a:solidFill>
            <a:schemeClr val="accent1"/>
          </a:solidFill>
          <a:ln w="38100" cap="flat" cmpd="sng" algn="ctr">
            <a:solidFill>
              <a:schemeClr val="tx1"/>
            </a:solidFill>
            <a:prstDash val="sysDash"/>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5"/>
          <p:cNvSpPr>
            <a:spLocks noGrp="1"/>
          </p:cNvSpPr>
          <p:nvPr>
            <p:ph idx="1"/>
          </p:nvPr>
        </p:nvSpPr>
        <p:spPr>
          <a:xfrm>
            <a:off x="336000" y="1331818"/>
            <a:ext cx="11856000" cy="557213"/>
          </a:xfrm>
        </p:spPr>
        <p:txBody>
          <a:bodyPr/>
          <a:lstStyle/>
          <a:p>
            <a:r>
              <a:rPr lang="zh-CN" altLang="en-US" dirty="0">
                <a:solidFill>
                  <a:srgbClr val="FF0000"/>
                </a:solidFill>
              </a:rPr>
              <a:t>设计并实现了一个</a:t>
            </a:r>
            <a:r>
              <a:rPr lang="en-US" altLang="zh-CN" dirty="0">
                <a:solidFill>
                  <a:srgbClr val="FF0000"/>
                </a:solidFill>
              </a:rPr>
              <a:t>基于ROS的Unity仿真环境</a:t>
            </a:r>
            <a:r>
              <a:rPr lang="en-US" altLang="en-US" dirty="0">
                <a:solidFill>
                  <a:srgbClr val="FF0000"/>
                </a:solidFill>
              </a:rPr>
              <a:t>与Gazebo</a:t>
            </a:r>
            <a:r>
              <a:rPr lang="en-US" altLang="zh-CN" dirty="0">
                <a:solidFill>
                  <a:srgbClr val="FF0000"/>
                </a:solidFill>
              </a:rPr>
              <a:t>的通信接口</a:t>
            </a:r>
            <a:r>
              <a:rPr lang="en-US" altLang="en-US" dirty="0">
                <a:solidFill>
                  <a:srgbClr val="FF0000"/>
                </a:solidFill>
              </a:rPr>
              <a:t>,能使用Gazebo作为物理仿真后端</a:t>
            </a:r>
            <a:endParaRPr lang="en-US" altLang="en-US" dirty="0">
              <a:solidFill>
                <a:srgbClr val="FF0000"/>
              </a:solidFill>
            </a:endParaRPr>
          </a:p>
        </p:txBody>
      </p:sp>
      <p:sp>
        <p:nvSpPr>
          <p:cNvPr id="108" name="Text Box 107"/>
          <p:cNvSpPr txBox="1"/>
          <p:nvPr/>
        </p:nvSpPr>
        <p:spPr>
          <a:xfrm>
            <a:off x="4645660" y="4210685"/>
            <a:ext cx="3238500" cy="368300"/>
          </a:xfrm>
          <a:prstGeom prst="rect">
            <a:avLst/>
          </a:prstGeom>
          <a:noFill/>
          <a:ln w="9525">
            <a:noFill/>
          </a:ln>
        </p:spPr>
        <p:txBody>
          <a:bodyPr wrap="square">
            <a:spAutoFit/>
          </a:bodyPr>
          <a:p>
            <a:pPr marL="0" indent="0" algn="ctr"/>
            <a:r>
              <a:rPr lang="en-US" sz="1200" b="0">
                <a:latin typeface="Times New Roman" pitchFamily="18" charset="0"/>
                <a:cs typeface="宋体" charset="0"/>
              </a:rPr>
              <a:t> </a:t>
            </a:r>
            <a:r>
              <a:rPr lang="en-US" sz="1800" b="1">
                <a:latin typeface="Times New Roman" pitchFamily="18" charset="0"/>
                <a:cs typeface="宋体" charset="0"/>
              </a:rPr>
              <a:t>Unity</a:t>
            </a:r>
            <a:r>
              <a:rPr lang="en-US" altLang="en-US" sz="1800" b="1">
                <a:latin typeface="Times New Roman" pitchFamily="18" charset="0"/>
                <a:cs typeface="宋体" charset="0"/>
              </a:rPr>
              <a:t>和GAZEBO的</a:t>
            </a:r>
            <a:r>
              <a:rPr lang="zh-CN" sz="1800" b="1">
                <a:cs typeface="宋体" charset="0"/>
              </a:rPr>
              <a:t>通信</a:t>
            </a:r>
            <a:endParaRPr lang="en-US" sz="1800"/>
          </a:p>
        </p:txBody>
      </p:sp>
      <p:graphicFrame>
        <p:nvGraphicFramePr>
          <p:cNvPr id="2" name="Table 1"/>
          <p:cNvGraphicFramePr/>
          <p:nvPr/>
        </p:nvGraphicFramePr>
        <p:xfrm>
          <a:off x="229870" y="4578985"/>
          <a:ext cx="5766435" cy="1249680"/>
        </p:xfrm>
        <a:graphic>
          <a:graphicData uri="http://schemas.openxmlformats.org/drawingml/2006/table">
            <a:tbl>
              <a:tblPr firstRow="1" bandRow="1">
                <a:tableStyleId>{5940675A-B579-460E-94D1-54222C63F5DA}</a:tableStyleId>
              </a:tblPr>
              <a:tblGrid>
                <a:gridCol w="2131695"/>
                <a:gridCol w="3634740"/>
              </a:tblGrid>
              <a:tr h="243840">
                <a:tc>
                  <a:txBody>
                    <a:bodyPr/>
                    <a:p>
                      <a:pPr indent="0">
                        <a:buNone/>
                      </a:pPr>
                      <a:r>
                        <a:rPr lang="en-US" sz="1800" b="1" kern="100" dirty="0">
                          <a:solidFill>
                            <a:schemeClr val="bg1"/>
                          </a:solidFill>
                          <a:effectLst/>
                        </a:rPr>
                        <a:t>Gazebo</a:t>
                      </a:r>
                      <a:r>
                        <a:rPr lang="en-US" altLang="en-US" sz="1800" b="1" kern="100" dirty="0">
                          <a:solidFill>
                            <a:schemeClr val="bg1"/>
                          </a:solidFill>
                          <a:effectLst/>
                        </a:rPr>
                        <a:t>输出</a:t>
                      </a:r>
                      <a:r>
                        <a:rPr lang="en-US" sz="1800" b="1" kern="100" dirty="0">
                          <a:solidFill>
                            <a:schemeClr val="bg1"/>
                          </a:solidFill>
                          <a:effectLst/>
                        </a:rPr>
                        <a:t>信息</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indent="0">
                        <a:buNone/>
                      </a:pPr>
                      <a:r>
                        <a:rPr lang="en-US" sz="1800" b="1" kern="100" dirty="0">
                          <a:solidFill>
                            <a:schemeClr val="bg1"/>
                          </a:solidFill>
                          <a:effectLst/>
                        </a:rPr>
                        <a:t>ROS message及格式</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r>
              <a:tr h="243840">
                <a:tc>
                  <a:txBody>
                    <a:bodyPr/>
                    <a:p>
                      <a:pPr indent="0">
                        <a:buNone/>
                      </a:pPr>
                      <a:r>
                        <a:rPr lang="en-US" altLang="en-US" sz="1600" b="0">
                          <a:latin typeface="Times New Roman" pitchFamily="18" charset="0"/>
                          <a:ea typeface="Times New Roman" pitchFamily="18" charset="0"/>
                          <a:cs typeface="Times New Roman" pitchFamily="18" charset="0"/>
                        </a:rPr>
                        <a:t>小车位姿</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600" b="0">
                          <a:latin typeface="Times New Roman" pitchFamily="18" charset="0"/>
                          <a:ea typeface="Times New Roman" pitchFamily="18" charset="0"/>
                          <a:cs typeface="Times New Roman" pitchFamily="18" charset="0"/>
                        </a:rPr>
                        <a:t>gazebo_msgs/ModelStates</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p>
                      <a:pPr indent="0">
                        <a:buNone/>
                      </a:pPr>
                      <a:r>
                        <a:rPr lang="en-US" altLang="en-US" sz="1600" b="0">
                          <a:latin typeface="Times New Roman" pitchFamily="18" charset="0"/>
                          <a:ea typeface="Times New Roman" pitchFamily="18" charset="0"/>
                          <a:cs typeface="Times New Roman" pitchFamily="18" charset="0"/>
                        </a:rPr>
                        <a:t>轮子位姿</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600">
                          <a:latin typeface="Times New Roman" pitchFamily="18" charset="0"/>
                          <a:ea typeface="Times New Roman" pitchFamily="18" charset="0"/>
                          <a:cs typeface="Times New Roman" pitchFamily="18" charset="0"/>
                          <a:sym typeface="+mn-ea"/>
                        </a:rPr>
                        <a:t>gazebo_msgs/LinkStates</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p>
                      <a:pPr indent="0">
                        <a:buNone/>
                      </a:pPr>
                      <a:r>
                        <a:rPr lang="en-US" altLang="en-US" sz="1600" b="0">
                          <a:latin typeface="Times New Roman" pitchFamily="18" charset="0"/>
                          <a:ea typeface="Times New Roman" pitchFamily="18" charset="0"/>
                          <a:cs typeface="Times New Roman" pitchFamily="18" charset="0"/>
                        </a:rPr>
                        <a:t>相机位姿</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600" b="0">
                          <a:latin typeface="Times New Roman" pitchFamily="18" charset="0"/>
                          <a:ea typeface="Times New Roman" pitchFamily="18" charset="0"/>
                          <a:cs typeface="Times New Roman" pitchFamily="18" charset="0"/>
                        </a:rPr>
                        <a:t>ground_truth/camera_state</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7490">
                <a:tc>
                  <a:txBody>
                    <a:bodyPr/>
                    <a:p>
                      <a:pPr indent="0">
                        <a:buNone/>
                      </a:pPr>
                      <a:r>
                        <a:rPr lang="en-US" altLang="en-US" sz="1600" b="0">
                          <a:latin typeface="Times New Roman" pitchFamily="18" charset="0"/>
                          <a:ea typeface="Times New Roman" pitchFamily="18" charset="0"/>
                          <a:cs typeface="Times New Roman" pitchFamily="18" charset="0"/>
                        </a:rPr>
                        <a:t>惯性测量单元数据</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600" b="0">
                          <a:latin typeface="Times New Roman" pitchFamily="18" charset="0"/>
                          <a:ea typeface="Times New Roman" pitchFamily="18" charset="0"/>
                          <a:cs typeface="Times New Roman" pitchFamily="18" charset="0"/>
                        </a:rPr>
                        <a:t>imu</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Text Box 11"/>
          <p:cNvSpPr txBox="1"/>
          <p:nvPr/>
        </p:nvSpPr>
        <p:spPr>
          <a:xfrm>
            <a:off x="2250440" y="5928360"/>
            <a:ext cx="2188845" cy="645160"/>
          </a:xfrm>
          <a:prstGeom prst="rect">
            <a:avLst/>
          </a:prstGeom>
          <a:noFill/>
          <a:ln w="9525">
            <a:noFill/>
          </a:ln>
        </p:spPr>
        <p:txBody>
          <a:bodyPr wrap="square">
            <a:spAutoFit/>
          </a:bodyPr>
          <a:p>
            <a:pPr marL="0" indent="0" algn="ctr"/>
            <a:r>
              <a:rPr lang="en-US" altLang="en-US" sz="1800" b="1">
                <a:latin typeface="Times New Roman" pitchFamily="18" charset="0"/>
                <a:cs typeface="宋体" charset="0"/>
              </a:rPr>
              <a:t>Gazebo仿真信息输出</a:t>
            </a:r>
            <a:r>
              <a:rPr lang="zh-CN" sz="1800" b="1">
                <a:cs typeface="宋体" charset="0"/>
              </a:rPr>
              <a:t>通信</a:t>
            </a:r>
            <a:r>
              <a:rPr lang="en-US" altLang="zh-CN" sz="1800" b="1">
                <a:cs typeface="宋体" charset="0"/>
              </a:rPr>
              <a:t>格式</a:t>
            </a:r>
            <a:endParaRPr lang="en-US" altLang="zh-CN" sz="1800" b="1">
              <a:cs typeface="宋体" charset="0"/>
            </a:endParaRPr>
          </a:p>
        </p:txBody>
      </p:sp>
      <p:sp>
        <p:nvSpPr>
          <p:cNvPr id="16"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graphicFrame>
        <p:nvGraphicFramePr>
          <p:cNvPr id="3"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3048001"/>
                <a:gridCol w="3048001"/>
                <a:gridCol w="3048000"/>
                <a:gridCol w="3048001"/>
              </a:tblGrid>
              <a:tr h="540000">
                <a:tc>
                  <a:txBody>
                    <a:bodyPr/>
                    <a:p>
                      <a:pPr algn="ctr"/>
                      <a:r>
                        <a:rPr lang="zh-CN" altLang="en-US" sz="2400" b="0" dirty="0">
                          <a:solidFill>
                            <a:schemeClr val="bg1">
                              <a:lumMod val="50000"/>
                            </a:schemeClr>
                          </a:solidFill>
                        </a:rPr>
                        <a:t>① 模型</a:t>
                      </a:r>
                      <a:r>
                        <a:rPr lang="zh-CN" altLang="en-US" sz="2400" dirty="0">
                          <a:solidFill>
                            <a:schemeClr val="bg1">
                              <a:lumMod val="50000"/>
                            </a:schemeClr>
                          </a:solidFill>
                          <a:sym typeface="+mn-ea"/>
                        </a:rPr>
                        <a:t>导入</a:t>
                      </a:r>
                      <a:r>
                        <a:rPr lang="zh-CN" altLang="en-US" sz="2400" b="0" dirty="0">
                          <a:solidFill>
                            <a:schemeClr val="bg1">
                              <a:lumMod val="50000"/>
                            </a:schemeClr>
                          </a:solidFill>
                        </a:rPr>
                        <a:t>管理</a:t>
                      </a:r>
                      <a:endParaRPr lang="zh-CN" altLang="en-US" sz="2400" b="0" dirty="0">
                        <a:solidFill>
                          <a:schemeClr val="bg1">
                            <a:lumMod val="50000"/>
                          </a:schemeClr>
                        </a:solidFill>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r>
                        <a:rPr lang="zh-CN" altLang="en-US" sz="2400" b="0" dirty="0">
                          <a:solidFill>
                            <a:schemeClr val="bg1">
                              <a:lumMod val="50000"/>
                            </a:schemeClr>
                          </a:solidFill>
                        </a:rPr>
                        <a:t>② 传感器仿真</a:t>
                      </a:r>
                      <a:endParaRPr lang="zh-CN" altLang="en-US"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r>
                        <a:rPr lang="zh-CN" altLang="en-US" sz="2400" b="0" dirty="0">
                          <a:solidFill>
                            <a:schemeClr val="bg1">
                              <a:lumMod val="50000"/>
                            </a:schemeClr>
                          </a:solidFill>
                        </a:rPr>
                        <a:t>③ 机器人仿真控制</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buNone/>
                      </a:pPr>
                      <a:r>
                        <a:rPr lang="zh-CN" altLang="en-US" sz="2400" b="0" dirty="0">
                          <a:ln>
                            <a:solidFill>
                              <a:schemeClr val="bg1"/>
                            </a:solidFill>
                          </a:ln>
                          <a:solidFill>
                            <a:schemeClr val="bg1"/>
                          </a:solidFill>
                        </a:rPr>
                        <a:t>④ </a:t>
                      </a:r>
                      <a:r>
                        <a:rPr lang="zh-CN" altLang="en-US" sz="2400" dirty="0">
                          <a:ln>
                            <a:solidFill>
                              <a:schemeClr val="bg1"/>
                            </a:solidFill>
                          </a:ln>
                          <a:solidFill>
                            <a:schemeClr val="bg1"/>
                          </a:solidFill>
                          <a:sym typeface="+mn-ea"/>
                        </a:rPr>
                        <a:t>环境接口</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r>
            </a:tbl>
          </a:graphicData>
        </a:graphic>
      </p:graphicFrame>
      <p:sp>
        <p:nvSpPr>
          <p:cNvPr id="46" name="矩形 45"/>
          <p:cNvSpPr/>
          <p:nvPr/>
        </p:nvSpPr>
        <p:spPr>
          <a:xfrm>
            <a:off x="10325100" y="2664460"/>
            <a:ext cx="1729105" cy="62103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a:ea typeface="黑体"/>
                <a:cs typeface="+mn-cs"/>
              </a:rPr>
              <a:t>※</a:t>
            </a:r>
            <a:r>
              <a:rPr kumimoji="0" lang="zh-CN" altLang="en-US" sz="2800" b="1" i="0" u="none" strike="noStrike" kern="0" cap="none" spc="0" normalizeH="0" baseline="0" noProof="0" dirty="0">
                <a:ln>
                  <a:noFill/>
                </a:ln>
                <a:solidFill>
                  <a:srgbClr val="FF0000"/>
                </a:solidFill>
                <a:effectLst/>
                <a:uLnTx/>
                <a:uFillTx/>
                <a:latin typeface="Times New Roman"/>
                <a:ea typeface="黑体"/>
                <a:cs typeface="+mn-cs"/>
              </a:rPr>
              <a:t>创新点</a:t>
            </a:r>
            <a:endParaRPr kumimoji="0" lang="en-US" altLang="zh-CN" sz="2800" b="1" i="0" u="none" strike="noStrike" kern="0" cap="none" spc="0" normalizeH="0" baseline="0" noProof="0" dirty="0">
              <a:ln>
                <a:noFill/>
              </a:ln>
              <a:solidFill>
                <a:srgbClr val="FF0000"/>
              </a:solidFill>
              <a:effectLst/>
              <a:uLnTx/>
              <a:uFillTx/>
              <a:latin typeface="Times New Roman"/>
              <a:ea typeface="黑体"/>
              <a:cs typeface="+mn-cs"/>
            </a:endParaRPr>
          </a:p>
        </p:txBody>
      </p:sp>
      <p:pic>
        <p:nvPicPr>
          <p:cNvPr id="4" name="Picture 3"/>
          <p:cNvPicPr>
            <a:picLocks noChangeAspect="1"/>
          </p:cNvPicPr>
          <p:nvPr/>
        </p:nvPicPr>
        <p:blipFill>
          <a:blip r:embed="rId1"/>
          <a:stretch>
            <a:fillRect/>
          </a:stretch>
        </p:blipFill>
        <p:spPr>
          <a:xfrm>
            <a:off x="1476375" y="2423160"/>
            <a:ext cx="8728710" cy="1787525"/>
          </a:xfrm>
          <a:prstGeom prst="rect">
            <a:avLst/>
          </a:prstGeom>
        </p:spPr>
      </p:pic>
      <p:graphicFrame>
        <p:nvGraphicFramePr>
          <p:cNvPr id="7" name="Table 6"/>
          <p:cNvGraphicFramePr/>
          <p:nvPr/>
        </p:nvGraphicFramePr>
        <p:xfrm>
          <a:off x="6677660" y="4822825"/>
          <a:ext cx="5146040" cy="762000"/>
        </p:xfrm>
        <a:graphic>
          <a:graphicData uri="http://schemas.openxmlformats.org/drawingml/2006/table">
            <a:tbl>
              <a:tblPr firstRow="1" bandRow="1">
                <a:tableStyleId>{5940675A-B579-460E-94D1-54222C63F5DA}</a:tableStyleId>
              </a:tblPr>
              <a:tblGrid>
                <a:gridCol w="2146300"/>
                <a:gridCol w="2999740"/>
              </a:tblGrid>
              <a:tr h="243840">
                <a:tc>
                  <a:txBody>
                    <a:bodyPr/>
                    <a:p>
                      <a:pPr algn="l">
                        <a:buClrTx/>
                        <a:buSzTx/>
                        <a:buFontTx/>
                        <a:buNone/>
                      </a:pPr>
                      <a:r>
                        <a:rPr lang="en-US" sz="1800" b="1" kern="100" dirty="0">
                          <a:solidFill>
                            <a:schemeClr val="bg1"/>
                          </a:solidFill>
                          <a:effectLst/>
                        </a:rPr>
                        <a:t>Gazebo</a:t>
                      </a:r>
                      <a:r>
                        <a:rPr lang="en-US" altLang="en-US" sz="1800" b="1" kern="100" dirty="0">
                          <a:solidFill>
                            <a:schemeClr val="bg1"/>
                          </a:solidFill>
                          <a:effectLst/>
                        </a:rPr>
                        <a:t>输入</a:t>
                      </a:r>
                      <a:r>
                        <a:rPr lang="en-US" sz="1800" b="1" kern="100" dirty="0">
                          <a:solidFill>
                            <a:schemeClr val="bg1"/>
                          </a:solidFill>
                          <a:effectLst/>
                        </a:rPr>
                        <a:t>信息</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algn="l">
                        <a:buClrTx/>
                        <a:buSzTx/>
                        <a:buFontTx/>
                        <a:buNone/>
                      </a:pPr>
                      <a:r>
                        <a:rPr lang="en-US" sz="1800" b="1" kern="100" dirty="0">
                          <a:solidFill>
                            <a:schemeClr val="bg1"/>
                          </a:solidFill>
                          <a:effectLst/>
                        </a:rPr>
                        <a:t>ROS message及格式</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r>
              <a:tr h="243840">
                <a:tc>
                  <a:txBody>
                    <a:bodyPr/>
                    <a:p>
                      <a:pPr indent="0">
                        <a:buNone/>
                      </a:pPr>
                      <a:r>
                        <a:rPr lang="en-US" altLang="en-US" sz="1600" b="0">
                          <a:latin typeface="Times New Roman" pitchFamily="18" charset="0"/>
                          <a:ea typeface="Times New Roman" pitchFamily="18" charset="0"/>
                          <a:cs typeface="Times New Roman" pitchFamily="18" charset="0"/>
                        </a:rPr>
                        <a:t>小车轮速控制</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600" b="0">
                          <a:latin typeface="Times New Roman" pitchFamily="18" charset="0"/>
                          <a:ea typeface="Times New Roman" pitchFamily="18" charset="0"/>
                          <a:cs typeface="Times New Roman" pitchFamily="18" charset="0"/>
                        </a:rPr>
                        <a:t>geometry_msg/Twist</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p>
                      <a:pPr indent="0">
                        <a:buNone/>
                      </a:pPr>
                      <a:r>
                        <a:rPr lang="en-US" altLang="en-US" sz="1600" b="0">
                          <a:latin typeface="Times New Roman" pitchFamily="18" charset="0"/>
                          <a:ea typeface="Times New Roman" pitchFamily="18" charset="0"/>
                          <a:cs typeface="Times New Roman" pitchFamily="18" charset="0"/>
                        </a:rPr>
                        <a:t>小车位姿设置</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600" b="0">
                          <a:latin typeface="Times New Roman" pitchFamily="18" charset="0"/>
                          <a:ea typeface="Times New Roman" pitchFamily="18" charset="0"/>
                          <a:cs typeface="Times New Roman" pitchFamily="18" charset="0"/>
                        </a:rPr>
                        <a:t>gazebo_msgs/ModelState</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 name="Text Box 7"/>
          <p:cNvSpPr txBox="1"/>
          <p:nvPr/>
        </p:nvSpPr>
        <p:spPr>
          <a:xfrm>
            <a:off x="8308340" y="5928360"/>
            <a:ext cx="2188845" cy="645160"/>
          </a:xfrm>
          <a:prstGeom prst="rect">
            <a:avLst/>
          </a:prstGeom>
          <a:noFill/>
          <a:ln w="9525">
            <a:noFill/>
          </a:ln>
        </p:spPr>
        <p:txBody>
          <a:bodyPr wrap="square">
            <a:spAutoFit/>
          </a:bodyPr>
          <a:p>
            <a:pPr marL="0" indent="0" algn="ctr"/>
            <a:r>
              <a:rPr lang="en-US" altLang="en-US" sz="1800" b="1">
                <a:latin typeface="Times New Roman" pitchFamily="18" charset="0"/>
                <a:cs typeface="宋体" charset="0"/>
              </a:rPr>
              <a:t>Gazebo控制信息输入</a:t>
            </a:r>
            <a:r>
              <a:rPr lang="zh-CN" sz="1800" b="1">
                <a:cs typeface="宋体" charset="0"/>
              </a:rPr>
              <a:t>通信</a:t>
            </a:r>
            <a:r>
              <a:rPr lang="en-US" altLang="zh-CN" sz="1800" b="1">
                <a:cs typeface="宋体" charset="0"/>
              </a:rPr>
              <a:t>格式</a:t>
            </a:r>
            <a:endParaRPr lang="en-US" altLang="zh-CN" sz="1800" b="1">
              <a:cs typeface="宋体"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5"/>
          <p:cNvSpPr>
            <a:spLocks noGrp="1"/>
          </p:cNvSpPr>
          <p:nvPr>
            <p:ph idx="1"/>
          </p:nvPr>
        </p:nvSpPr>
        <p:spPr>
          <a:xfrm>
            <a:off x="336000" y="1331818"/>
            <a:ext cx="11856000" cy="557213"/>
          </a:xfrm>
        </p:spPr>
        <p:txBody>
          <a:bodyPr/>
          <a:lstStyle/>
          <a:p>
            <a:r>
              <a:rPr lang="zh-CN" altLang="en-US" dirty="0">
                <a:solidFill>
                  <a:srgbClr val="FF0000"/>
                </a:solidFill>
              </a:rPr>
              <a:t>设计并实现了一个</a:t>
            </a:r>
            <a:r>
              <a:rPr lang="en-US" altLang="zh-CN" dirty="0">
                <a:solidFill>
                  <a:srgbClr val="FF0000"/>
                </a:solidFill>
              </a:rPr>
              <a:t>基于ROS的Unity仿真环境</a:t>
            </a:r>
            <a:r>
              <a:rPr lang="en-US" altLang="en-US" dirty="0">
                <a:solidFill>
                  <a:srgbClr val="FF0000"/>
                </a:solidFill>
              </a:rPr>
              <a:t>对其他外部程序的传感器接口</a:t>
            </a:r>
            <a:endParaRPr lang="en-US" altLang="en-US" dirty="0">
              <a:solidFill>
                <a:srgbClr val="FF0000"/>
              </a:solidFill>
            </a:endParaRPr>
          </a:p>
        </p:txBody>
      </p:sp>
      <p:graphicFrame>
        <p:nvGraphicFramePr>
          <p:cNvPr id="2" name="Table 1"/>
          <p:cNvGraphicFramePr/>
          <p:nvPr/>
        </p:nvGraphicFramePr>
        <p:xfrm>
          <a:off x="174625" y="3669030"/>
          <a:ext cx="5925820" cy="1397000"/>
        </p:xfrm>
        <a:graphic>
          <a:graphicData uri="http://schemas.openxmlformats.org/drawingml/2006/table">
            <a:tbl>
              <a:tblPr firstRow="1" bandRow="1">
                <a:tableStyleId>{5940675A-B579-460E-94D1-54222C63F5DA}</a:tableStyleId>
              </a:tblPr>
              <a:tblGrid>
                <a:gridCol w="1896110"/>
                <a:gridCol w="4029710"/>
              </a:tblGrid>
              <a:tr h="279400">
                <a:tc>
                  <a:txBody>
                    <a:bodyPr/>
                    <a:p>
                      <a:pPr indent="0">
                        <a:buNone/>
                      </a:pPr>
                      <a:r>
                        <a:rPr lang="en-US" sz="1600" b="0">
                          <a:latin typeface="Times New Roman" pitchFamily="18" charset="0"/>
                          <a:cs typeface="Times New Roman" pitchFamily="18" charset="0"/>
                        </a:rPr>
                        <a:t>传感器信息</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ROS</a:t>
                      </a:r>
                      <a:r>
                        <a:rPr lang="en-US" altLang="en-US" sz="1600" b="0">
                          <a:latin typeface="Times New Roman" pitchFamily="18" charset="0"/>
                          <a:cs typeface="Times New Roman" pitchFamily="18" charset="0"/>
                        </a:rPr>
                        <a:t>话题 数据类型</a:t>
                      </a:r>
                      <a:endParaRPr lang="en-US" alt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a:txBody>
                    <a:bodyPr/>
                    <a:p>
                      <a:pPr indent="0">
                        <a:buNone/>
                      </a:pPr>
                      <a:r>
                        <a:rPr lang="en-US" sz="1600" b="0">
                          <a:latin typeface="Times New Roman" pitchFamily="18" charset="0"/>
                          <a:cs typeface="Times New Roman" pitchFamily="18" charset="0"/>
                        </a:rPr>
                        <a:t>RGB图</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sensor_msgs/Image    CV_8UC3 格式</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a:txBody>
                    <a:bodyPr/>
                    <a:p>
                      <a:pPr indent="0">
                        <a:buNone/>
                      </a:pPr>
                      <a:r>
                        <a:rPr lang="en-US" sz="1600" b="0">
                          <a:latin typeface="Times New Roman" pitchFamily="18" charset="0"/>
                          <a:cs typeface="Times New Roman" pitchFamily="18" charset="0"/>
                        </a:rPr>
                        <a:t>Depth图</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sensor_msgs/Image    CV_32FC1格式</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a:txBody>
                    <a:bodyPr/>
                    <a:p>
                      <a:pPr indent="0">
                        <a:buNone/>
                      </a:pPr>
                      <a:r>
                        <a:rPr lang="en-US" sz="1600" b="0">
                          <a:latin typeface="Times New Roman" pitchFamily="18" charset="0"/>
                          <a:cs typeface="Times New Roman" pitchFamily="18" charset="0"/>
                        </a:rPr>
                        <a:t>深度图得到的点云</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sensor_msgs/Image    CV_32FC3格式</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a:txBody>
                    <a:bodyPr/>
                    <a:p>
                      <a:pPr indent="0">
                        <a:buNone/>
                      </a:pPr>
                      <a:r>
                        <a:rPr lang="en-US" sz="1600" b="0">
                          <a:latin typeface="Times New Roman" pitchFamily="18" charset="0"/>
                          <a:cs typeface="Times New Roman" pitchFamily="18" charset="0"/>
                        </a:rPr>
                        <a:t>激光点云</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sensor_msgs/PointCloud2</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Text Box 11"/>
          <p:cNvSpPr txBox="1"/>
          <p:nvPr/>
        </p:nvSpPr>
        <p:spPr>
          <a:xfrm>
            <a:off x="1993900" y="5465445"/>
            <a:ext cx="2287270" cy="583565"/>
          </a:xfrm>
          <a:prstGeom prst="rect">
            <a:avLst/>
          </a:prstGeom>
          <a:noFill/>
          <a:ln w="9525">
            <a:noFill/>
          </a:ln>
        </p:spPr>
        <p:txBody>
          <a:bodyPr wrap="square">
            <a:spAutoFit/>
          </a:bodyPr>
          <a:p>
            <a:pPr marL="0" indent="0" algn="ctr"/>
            <a:r>
              <a:rPr lang="en-US" altLang="zh-CN" sz="1600" b="1">
                <a:cs typeface="宋体" charset="0"/>
              </a:rPr>
              <a:t>Unity 3D传感器信息输出</a:t>
            </a:r>
            <a:r>
              <a:rPr lang="zh-CN" sz="1600" b="1">
                <a:cs typeface="宋体" charset="0"/>
              </a:rPr>
              <a:t>通信</a:t>
            </a:r>
            <a:r>
              <a:rPr lang="en-US" altLang="zh-CN" sz="1600" b="1">
                <a:cs typeface="宋体" charset="0"/>
              </a:rPr>
              <a:t>格式</a:t>
            </a:r>
            <a:endParaRPr lang="en-US" altLang="zh-CN" sz="1600" b="1">
              <a:cs typeface="宋体" charset="0"/>
            </a:endParaRPr>
          </a:p>
        </p:txBody>
      </p:sp>
      <p:sp>
        <p:nvSpPr>
          <p:cNvPr id="16"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graphicFrame>
        <p:nvGraphicFramePr>
          <p:cNvPr id="3"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3048001"/>
                <a:gridCol w="3048001"/>
                <a:gridCol w="3048000"/>
                <a:gridCol w="3048001"/>
              </a:tblGrid>
              <a:tr h="540000">
                <a:tc>
                  <a:txBody>
                    <a:bodyPr/>
                    <a:p>
                      <a:pPr algn="ctr"/>
                      <a:r>
                        <a:rPr lang="zh-CN" altLang="en-US" sz="2400" b="0" dirty="0">
                          <a:solidFill>
                            <a:schemeClr val="bg1">
                              <a:lumMod val="50000"/>
                            </a:schemeClr>
                          </a:solidFill>
                        </a:rPr>
                        <a:t>① 模型</a:t>
                      </a:r>
                      <a:r>
                        <a:rPr lang="zh-CN" altLang="en-US" sz="2400" dirty="0">
                          <a:solidFill>
                            <a:schemeClr val="bg1">
                              <a:lumMod val="50000"/>
                            </a:schemeClr>
                          </a:solidFill>
                          <a:sym typeface="+mn-ea"/>
                        </a:rPr>
                        <a:t>导入</a:t>
                      </a:r>
                      <a:r>
                        <a:rPr lang="zh-CN" altLang="en-US" sz="2400" b="0" dirty="0">
                          <a:solidFill>
                            <a:schemeClr val="bg1">
                              <a:lumMod val="50000"/>
                            </a:schemeClr>
                          </a:solidFill>
                        </a:rPr>
                        <a:t>管理</a:t>
                      </a:r>
                      <a:endParaRPr lang="zh-CN" altLang="en-US" sz="2400" b="0" dirty="0">
                        <a:solidFill>
                          <a:schemeClr val="bg1">
                            <a:lumMod val="50000"/>
                          </a:schemeClr>
                        </a:solidFill>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r>
                        <a:rPr lang="zh-CN" altLang="en-US" sz="2400" b="0" dirty="0">
                          <a:solidFill>
                            <a:schemeClr val="bg1">
                              <a:lumMod val="50000"/>
                            </a:schemeClr>
                          </a:solidFill>
                        </a:rPr>
                        <a:t>② 传感器仿真</a:t>
                      </a:r>
                      <a:endParaRPr lang="zh-CN" altLang="en-US"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r>
                        <a:rPr lang="zh-CN" altLang="en-US" sz="2400" b="0" dirty="0">
                          <a:solidFill>
                            <a:schemeClr val="bg1">
                              <a:lumMod val="50000"/>
                            </a:schemeClr>
                          </a:solidFill>
                        </a:rPr>
                        <a:t>③ 机器人仿真控制</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algn="ctr">
                        <a:buNone/>
                      </a:pPr>
                      <a:r>
                        <a:rPr lang="zh-CN" altLang="en-US" sz="2400" b="0" dirty="0">
                          <a:ln>
                            <a:solidFill>
                              <a:schemeClr val="bg1"/>
                            </a:solidFill>
                          </a:ln>
                          <a:solidFill>
                            <a:schemeClr val="bg1"/>
                          </a:solidFill>
                        </a:rPr>
                        <a:t>④ </a:t>
                      </a:r>
                      <a:r>
                        <a:rPr lang="zh-CN" altLang="en-US" sz="2400" dirty="0">
                          <a:ln>
                            <a:solidFill>
                              <a:schemeClr val="bg1"/>
                            </a:solidFill>
                          </a:ln>
                          <a:solidFill>
                            <a:schemeClr val="bg1"/>
                          </a:solidFill>
                          <a:sym typeface="+mn-ea"/>
                        </a:rPr>
                        <a:t>环境接口</a:t>
                      </a:r>
                      <a:endParaRPr lang="en-US" altLang="zh-CN" sz="2400" b="0" dirty="0">
                        <a:solidFill>
                          <a:schemeClr val="bg1">
                            <a:lumMod val="50000"/>
                          </a:schemeClr>
                        </a:solidFill>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r>
            </a:tbl>
          </a:graphicData>
        </a:graphic>
      </p:graphicFrame>
      <p:sp>
        <p:nvSpPr>
          <p:cNvPr id="46" name="矩形 45"/>
          <p:cNvSpPr/>
          <p:nvPr/>
        </p:nvSpPr>
        <p:spPr>
          <a:xfrm>
            <a:off x="10325100" y="2664460"/>
            <a:ext cx="1729105" cy="62103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a:ea typeface="黑体"/>
                <a:cs typeface="+mn-cs"/>
              </a:rPr>
              <a:t>※</a:t>
            </a:r>
            <a:r>
              <a:rPr kumimoji="0" lang="zh-CN" altLang="en-US" sz="2800" b="1" i="0" u="none" strike="noStrike" kern="0" cap="none" spc="0" normalizeH="0" baseline="0" noProof="0" dirty="0">
                <a:ln>
                  <a:noFill/>
                </a:ln>
                <a:solidFill>
                  <a:srgbClr val="FF0000"/>
                </a:solidFill>
                <a:effectLst/>
                <a:uLnTx/>
                <a:uFillTx/>
                <a:latin typeface="Times New Roman"/>
                <a:ea typeface="黑体"/>
                <a:cs typeface="+mn-cs"/>
              </a:rPr>
              <a:t>创新点</a:t>
            </a:r>
            <a:endParaRPr kumimoji="0" lang="en-US" altLang="zh-CN" sz="2800" b="1" i="0" u="none" strike="noStrike" kern="0" cap="none" spc="0" normalizeH="0" baseline="0" noProof="0" dirty="0">
              <a:ln>
                <a:noFill/>
              </a:ln>
              <a:solidFill>
                <a:srgbClr val="FF0000"/>
              </a:solidFill>
              <a:effectLst/>
              <a:uLnTx/>
              <a:uFillTx/>
              <a:latin typeface="Times New Roman"/>
              <a:ea typeface="黑体"/>
              <a:cs typeface="+mn-cs"/>
            </a:endParaRPr>
          </a:p>
        </p:txBody>
      </p:sp>
      <p:pic>
        <p:nvPicPr>
          <p:cNvPr id="156" name="Picture 156" descr="Screenshot from 2021-10-26 20-43-30"/>
          <p:cNvPicPr>
            <a:picLocks noChangeAspect="1"/>
          </p:cNvPicPr>
          <p:nvPr/>
        </p:nvPicPr>
        <p:blipFill>
          <a:blip r:embed="rId1"/>
          <a:srcRect l="2887" r="46439"/>
          <a:stretch>
            <a:fillRect/>
          </a:stretch>
        </p:blipFill>
        <p:spPr>
          <a:xfrm>
            <a:off x="6990080" y="2526030"/>
            <a:ext cx="2909570" cy="3230245"/>
          </a:xfrm>
          <a:prstGeom prst="rect">
            <a:avLst/>
          </a:prstGeom>
        </p:spPr>
      </p:pic>
      <p:sp>
        <p:nvSpPr>
          <p:cNvPr id="6" name="Text Box 5"/>
          <p:cNvSpPr txBox="1"/>
          <p:nvPr/>
        </p:nvSpPr>
        <p:spPr>
          <a:xfrm>
            <a:off x="7082155" y="5875655"/>
            <a:ext cx="2725420" cy="583565"/>
          </a:xfrm>
          <a:prstGeom prst="rect">
            <a:avLst/>
          </a:prstGeom>
          <a:noFill/>
          <a:ln w="9525">
            <a:noFill/>
          </a:ln>
        </p:spPr>
        <p:txBody>
          <a:bodyPr wrap="square">
            <a:spAutoFit/>
          </a:bodyPr>
          <a:p>
            <a:pPr marL="0" indent="0" algn="ctr"/>
            <a:r>
              <a:rPr sz="1600" b="1">
                <a:cs typeface="宋体" charset="0"/>
              </a:rPr>
              <a:t>Rviz</a:t>
            </a:r>
            <a:r>
              <a:rPr lang="en-US" sz="1600" b="1">
                <a:cs typeface="宋体" charset="0"/>
              </a:rPr>
              <a:t>软件</a:t>
            </a:r>
            <a:r>
              <a:rPr sz="1600" b="1">
                <a:cs typeface="宋体" charset="0"/>
              </a:rPr>
              <a:t>接收到的深度图、RGB图信息</a:t>
            </a:r>
            <a:endParaRPr sz="1600" b="1">
              <a:cs typeface="宋体" charset="0"/>
            </a:endParaRPr>
          </a:p>
        </p:txBody>
      </p:sp>
      <p:cxnSp>
        <p:nvCxnSpPr>
          <p:cNvPr id="19" name="Straight Connector 18"/>
          <p:cNvCxnSpPr/>
          <p:nvPr/>
        </p:nvCxnSpPr>
        <p:spPr>
          <a:xfrm>
            <a:off x="6263640" y="2376805"/>
            <a:ext cx="0" cy="3528695"/>
          </a:xfrm>
          <a:prstGeom prst="line">
            <a:avLst/>
          </a:prstGeom>
          <a:solidFill>
            <a:schemeClr val="accent1"/>
          </a:solidFill>
          <a:ln w="38100" cap="flat" cmpd="sng" algn="ctr">
            <a:solidFill>
              <a:schemeClr val="tx1"/>
            </a:solidFill>
            <a:prstDash val="sysDash"/>
            <a:round/>
            <a:headEnd type="none" w="med" len="med"/>
            <a:tailEnd type="non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a:t>结果展示与分析</a:t>
            </a:r>
            <a:r>
              <a:rPr lang="en-US" altLang="zh-CN" dirty="0"/>
              <a:t>：</a:t>
            </a:r>
            <a:r>
              <a:rPr lang="en-US" altLang="en-US" dirty="0"/>
              <a:t>传感器模块、控制器模块可用性实验</a:t>
            </a:r>
            <a:endParaRPr lang="en-US" altLang="en-US" dirty="0"/>
          </a:p>
        </p:txBody>
      </p:sp>
      <p:sp>
        <p:nvSpPr>
          <p:cNvPr id="17"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pic>
        <p:nvPicPr>
          <p:cNvPr id="7" name="Picture 27"/>
          <p:cNvPicPr>
            <a:picLocks noChangeAspect="1"/>
          </p:cNvPicPr>
          <p:nvPr/>
        </p:nvPicPr>
        <p:blipFill>
          <a:blip r:embed="rId1"/>
          <a:stretch>
            <a:fillRect/>
          </a:stretch>
        </p:blipFill>
        <p:spPr>
          <a:xfrm>
            <a:off x="80645" y="2083435"/>
            <a:ext cx="5654040" cy="3204210"/>
          </a:xfrm>
          <a:prstGeom prst="rect">
            <a:avLst/>
          </a:prstGeom>
          <a:noFill/>
          <a:ln>
            <a:noFill/>
          </a:ln>
        </p:spPr>
      </p:pic>
      <p:pic>
        <p:nvPicPr>
          <p:cNvPr id="12" name="Picture 1"/>
          <p:cNvPicPr>
            <a:picLocks noChangeAspect="1"/>
          </p:cNvPicPr>
          <p:nvPr/>
        </p:nvPicPr>
        <p:blipFill>
          <a:blip r:embed="rId2"/>
          <a:stretch>
            <a:fillRect/>
          </a:stretch>
        </p:blipFill>
        <p:spPr>
          <a:xfrm>
            <a:off x="6520815" y="1727835"/>
            <a:ext cx="5433060" cy="1624965"/>
          </a:xfrm>
          <a:prstGeom prst="rect">
            <a:avLst/>
          </a:prstGeom>
          <a:noFill/>
          <a:ln>
            <a:noFill/>
          </a:ln>
        </p:spPr>
      </p:pic>
      <p:pic>
        <p:nvPicPr>
          <p:cNvPr id="21" name="Picture 6"/>
          <p:cNvPicPr>
            <a:picLocks noChangeAspect="1"/>
          </p:cNvPicPr>
          <p:nvPr/>
        </p:nvPicPr>
        <p:blipFill>
          <a:blip r:embed="rId3"/>
          <a:stretch>
            <a:fillRect/>
          </a:stretch>
        </p:blipFill>
        <p:spPr>
          <a:xfrm>
            <a:off x="7185343" y="3751580"/>
            <a:ext cx="4670425" cy="2246630"/>
          </a:xfrm>
          <a:prstGeom prst="rect">
            <a:avLst/>
          </a:prstGeom>
          <a:noFill/>
          <a:ln>
            <a:noFill/>
          </a:ln>
        </p:spPr>
      </p:pic>
      <p:cxnSp>
        <p:nvCxnSpPr>
          <p:cNvPr id="19" name="Straight Connector 18"/>
          <p:cNvCxnSpPr/>
          <p:nvPr/>
        </p:nvCxnSpPr>
        <p:spPr>
          <a:xfrm>
            <a:off x="6159500" y="1727835"/>
            <a:ext cx="0" cy="4392295"/>
          </a:xfrm>
          <a:prstGeom prst="line">
            <a:avLst/>
          </a:prstGeom>
          <a:solidFill>
            <a:schemeClr val="accent1"/>
          </a:solidFill>
          <a:ln w="38100" cap="flat" cmpd="sng" algn="ctr">
            <a:solidFill>
              <a:schemeClr val="tx1"/>
            </a:solidFill>
            <a:prstDash val="sysDash"/>
            <a:round/>
            <a:headEnd type="none" w="med" len="med"/>
            <a:tailEnd type="none" w="med" len="med"/>
          </a:ln>
        </p:spPr>
      </p:cxnSp>
      <p:sp>
        <p:nvSpPr>
          <p:cNvPr id="8" name="Text Box 7"/>
          <p:cNvSpPr txBox="1"/>
          <p:nvPr/>
        </p:nvSpPr>
        <p:spPr>
          <a:xfrm>
            <a:off x="2054225" y="5417820"/>
            <a:ext cx="1706880" cy="398780"/>
          </a:xfrm>
          <a:prstGeom prst="rect">
            <a:avLst/>
          </a:prstGeom>
          <a:solidFill>
            <a:schemeClr val="bg1"/>
          </a:solidFill>
        </p:spPr>
        <p:txBody>
          <a:bodyPr wrap="none" rtlCol="0">
            <a:spAutoFit/>
          </a:bodyPr>
          <a:p>
            <a:r>
              <a:rPr lang="en-US" altLang="en-US" sz="2000" dirty="0" smtClean="0">
                <a:latin typeface="+mn-lt"/>
                <a:ea typeface="+mn-ea"/>
              </a:rPr>
              <a:t>仿真环境界面</a:t>
            </a:r>
            <a:endParaRPr lang="en-US" altLang="en-US" sz="2000" dirty="0" smtClean="0">
              <a:latin typeface="+mn-lt"/>
              <a:ea typeface="+mn-ea"/>
            </a:endParaRPr>
          </a:p>
        </p:txBody>
      </p:sp>
      <p:sp>
        <p:nvSpPr>
          <p:cNvPr id="9" name="Text Box 8"/>
          <p:cNvSpPr txBox="1"/>
          <p:nvPr/>
        </p:nvSpPr>
        <p:spPr>
          <a:xfrm>
            <a:off x="8462645" y="3352800"/>
            <a:ext cx="1960880" cy="398780"/>
          </a:xfrm>
          <a:prstGeom prst="rect">
            <a:avLst/>
          </a:prstGeom>
          <a:solidFill>
            <a:schemeClr val="bg1"/>
          </a:solidFill>
        </p:spPr>
        <p:txBody>
          <a:bodyPr wrap="none" rtlCol="0">
            <a:spAutoFit/>
          </a:bodyPr>
          <a:p>
            <a:r>
              <a:rPr lang="en-US" altLang="en-US" sz="2000" dirty="0" smtClean="0">
                <a:latin typeface="+mn-lt"/>
                <a:ea typeface="+mn-ea"/>
              </a:rPr>
              <a:t>传感器模块实验</a:t>
            </a:r>
            <a:endParaRPr lang="en-US" altLang="en-US" sz="2000" dirty="0" smtClean="0">
              <a:latin typeface="+mn-lt"/>
              <a:ea typeface="+mn-ea"/>
            </a:endParaRPr>
          </a:p>
        </p:txBody>
      </p:sp>
      <p:sp>
        <p:nvSpPr>
          <p:cNvPr id="10" name="Text Box 9"/>
          <p:cNvSpPr txBox="1"/>
          <p:nvPr/>
        </p:nvSpPr>
        <p:spPr>
          <a:xfrm>
            <a:off x="8621395" y="5998210"/>
            <a:ext cx="1960880" cy="398780"/>
          </a:xfrm>
          <a:prstGeom prst="rect">
            <a:avLst/>
          </a:prstGeom>
          <a:solidFill>
            <a:schemeClr val="bg1"/>
          </a:solidFill>
        </p:spPr>
        <p:txBody>
          <a:bodyPr wrap="none" rtlCol="0">
            <a:spAutoFit/>
          </a:bodyPr>
          <a:p>
            <a:r>
              <a:rPr lang="en-US" altLang="en-US" sz="2000" dirty="0" smtClean="0">
                <a:latin typeface="+mn-lt"/>
                <a:ea typeface="+mn-ea"/>
              </a:rPr>
              <a:t>机械臂控制实验</a:t>
            </a:r>
            <a:endParaRPr lang="en-US" altLang="en-US" sz="2000" dirty="0" smtClean="0">
              <a:latin typeface="+mn-lt"/>
              <a:ea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a:t>结果展示与分析</a:t>
            </a:r>
            <a:r>
              <a:rPr lang="en-US" altLang="zh-CN" dirty="0"/>
              <a:t>：仿真环境和其他环境对比结果</a:t>
            </a:r>
            <a:endParaRPr lang="en-US" altLang="zh-CN" dirty="0"/>
          </a:p>
        </p:txBody>
      </p:sp>
      <p:graphicFrame>
        <p:nvGraphicFramePr>
          <p:cNvPr id="5" name="Table 4"/>
          <p:cNvGraphicFramePr/>
          <p:nvPr/>
        </p:nvGraphicFramePr>
        <p:xfrm>
          <a:off x="6748145" y="2367915"/>
          <a:ext cx="5288915" cy="2347595"/>
        </p:xfrm>
        <a:graphic>
          <a:graphicData uri="http://schemas.openxmlformats.org/drawingml/2006/table">
            <a:tbl>
              <a:tblPr firstRow="1" bandRow="1">
                <a:tableStyleId>{5940675A-B579-460E-94D1-54222C63F5DA}</a:tableStyleId>
              </a:tblPr>
              <a:tblGrid>
                <a:gridCol w="1120140"/>
                <a:gridCol w="1417320"/>
                <a:gridCol w="1212215"/>
                <a:gridCol w="1539240"/>
              </a:tblGrid>
              <a:tr h="615315">
                <a:tc>
                  <a:txBody>
                    <a:bodyPr/>
                    <a:p>
                      <a:pPr indent="0">
                        <a:buNone/>
                      </a:pPr>
                      <a:r>
                        <a:rPr lang="en-US" sz="1600" b="0">
                          <a:latin typeface="Times New Roman" pitchFamily="18" charset="0"/>
                          <a:cs typeface="Times New Roman" pitchFamily="18" charset="0"/>
                        </a:rPr>
                        <a:t>environment</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交互级别</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rendering</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UI交互</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buNone/>
                      </a:pPr>
                      <a:r>
                        <a:rPr lang="en-US" sz="1600" b="0">
                          <a:latin typeface="Times New Roman" pitchFamily="18" charset="0"/>
                          <a:cs typeface="Times New Roman" pitchFamily="18" charset="0"/>
                        </a:rPr>
                        <a:t>AI2-THOR</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不可部件级物理交互</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可编程渲染</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体验较好</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5315">
                <a:tc>
                  <a:txBody>
                    <a:bodyPr/>
                    <a:p>
                      <a:pPr indent="0">
                        <a:buNone/>
                      </a:pPr>
                      <a:r>
                        <a:rPr lang="en-US" sz="1600" b="0">
                          <a:latin typeface="Times New Roman" pitchFamily="18" charset="0"/>
                          <a:cs typeface="Times New Roman" pitchFamily="18" charset="0"/>
                        </a:rPr>
                        <a:t>SAPIEN</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可部件级物理交互</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不可编程</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宋体" charset="0"/>
                          <a:cs typeface="宋体" charset="0"/>
                        </a:rPr>
                        <a:t>python</a:t>
                      </a:r>
                      <a:r>
                        <a:rPr lang="en-US" sz="1600" b="0">
                          <a:latin typeface="Times New Roman" pitchFamily="18" charset="0"/>
                          <a:cs typeface="Times New Roman" pitchFamily="18" charset="0"/>
                        </a:rPr>
                        <a:t>程序调用，</a:t>
                      </a:r>
                      <a:r>
                        <a:rPr lang="en-US" sz="1600" b="0">
                          <a:latin typeface="宋体" charset="0"/>
                          <a:cs typeface="宋体" charset="0"/>
                        </a:rPr>
                        <a:t>简易U</a:t>
                      </a:r>
                      <a:r>
                        <a:rPr lang="en-US" sz="1600" b="0">
                          <a:latin typeface="Times New Roman" pitchFamily="18" charset="0"/>
                          <a:cs typeface="Times New Roman" pitchFamily="18" charset="0"/>
                        </a:rPr>
                        <a:t>I</a:t>
                      </a:r>
                      <a:r>
                        <a:rPr lang="en-US" sz="1600" b="0">
                          <a:latin typeface="宋体" charset="0"/>
                          <a:cs typeface="宋体" charset="0"/>
                        </a:rPr>
                        <a:t>界面</a:t>
                      </a:r>
                      <a:endParaRPr lang="en-US" sz="16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3080">
                <a:tc>
                  <a:txBody>
                    <a:bodyPr/>
                    <a:p>
                      <a:pPr indent="0">
                        <a:buNone/>
                      </a:pPr>
                      <a:r>
                        <a:rPr lang="en-US" sz="1600" b="0">
                          <a:latin typeface="Times New Roman" pitchFamily="18" charset="0"/>
                          <a:cs typeface="Times New Roman" pitchFamily="18" charset="0"/>
                        </a:rPr>
                        <a:t>ours</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可部件级物理交互</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可编程渲染</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itchFamily="18" charset="0"/>
                          <a:cs typeface="Times New Roman" pitchFamily="18" charset="0"/>
                        </a:rPr>
                        <a:t>体验较好</a:t>
                      </a:r>
                      <a:endParaRPr lang="en-US" sz="16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7"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grpSp>
        <p:nvGrpSpPr>
          <p:cNvPr id="3" name="Group 2"/>
          <p:cNvGrpSpPr/>
          <p:nvPr/>
        </p:nvGrpSpPr>
        <p:grpSpPr>
          <a:xfrm>
            <a:off x="421005" y="1963420"/>
            <a:ext cx="5754370" cy="2186940"/>
            <a:chOff x="529" y="3343"/>
            <a:chExt cx="9062" cy="3444"/>
          </a:xfrm>
        </p:grpSpPr>
        <p:pic>
          <p:nvPicPr>
            <p:cNvPr id="92" name="Picture 30"/>
            <p:cNvPicPr>
              <a:picLocks noChangeAspect="1"/>
            </p:cNvPicPr>
            <p:nvPr/>
          </p:nvPicPr>
          <p:blipFill>
            <a:blip r:embed="rId1"/>
            <a:stretch>
              <a:fillRect/>
            </a:stretch>
          </p:blipFill>
          <p:spPr>
            <a:xfrm>
              <a:off x="529" y="3343"/>
              <a:ext cx="9062" cy="2543"/>
            </a:xfrm>
            <a:prstGeom prst="rect">
              <a:avLst/>
            </a:prstGeom>
            <a:noFill/>
            <a:ln>
              <a:noFill/>
            </a:ln>
          </p:spPr>
        </p:pic>
        <p:sp>
          <p:nvSpPr>
            <p:cNvPr id="2" name="Text Box 1"/>
            <p:cNvSpPr txBox="1"/>
            <p:nvPr/>
          </p:nvSpPr>
          <p:spPr>
            <a:xfrm>
              <a:off x="2436" y="6159"/>
              <a:ext cx="5501" cy="628"/>
            </a:xfrm>
            <a:prstGeom prst="rect">
              <a:avLst/>
            </a:prstGeom>
            <a:solidFill>
              <a:schemeClr val="bg1"/>
            </a:solidFill>
          </p:spPr>
          <p:txBody>
            <a:bodyPr wrap="none" rtlCol="0">
              <a:spAutoFit/>
            </a:bodyPr>
            <a:p>
              <a:r>
                <a:rPr lang="en-US" altLang="en-US" sz="2000" dirty="0" smtClean="0">
                  <a:latin typeface="+mn-lt"/>
                  <a:ea typeface="+mn-ea"/>
                </a:rPr>
                <a:t>AI2-THOR:仅支持触发式交互</a:t>
              </a:r>
              <a:endParaRPr lang="en-US" altLang="en-US" sz="2000" dirty="0" smtClean="0">
                <a:latin typeface="+mn-lt"/>
                <a:ea typeface="+mn-ea"/>
              </a:endParaRPr>
            </a:p>
          </p:txBody>
        </p:sp>
      </p:grpSp>
      <p:sp>
        <p:nvSpPr>
          <p:cNvPr id="12" name="文本框 4"/>
          <p:cNvSpPr txBox="1"/>
          <p:nvPr/>
        </p:nvSpPr>
        <p:spPr>
          <a:xfrm>
            <a:off x="7216140" y="4799965"/>
            <a:ext cx="4640580" cy="1630045"/>
          </a:xfrm>
          <a:prstGeom prst="rect">
            <a:avLst/>
          </a:prstGeom>
          <a:noFill/>
        </p:spPr>
        <p:txBody>
          <a:bodyPr wrap="square" rtlCol="0">
            <a:spAutoFit/>
          </a:bodyPr>
          <a:p>
            <a:r>
              <a:rPr kumimoji="1" lang="zh-CN" altLang="en-US" sz="2000" dirty="0">
                <a:latin typeface="+mn-lt"/>
                <a:ea typeface="+mn-ea"/>
              </a:rPr>
              <a:t>结论：本</a:t>
            </a:r>
            <a:r>
              <a:rPr kumimoji="1" lang="en-US" sz="2000" dirty="0">
                <a:latin typeface="+mn-lt"/>
                <a:ea typeface="+mn-ea"/>
              </a:rPr>
              <a:t>环境</a:t>
            </a:r>
            <a:r>
              <a:rPr kumimoji="1" lang="en-US" altLang="en-US" sz="2000" dirty="0">
                <a:latin typeface="+mn-lt"/>
                <a:ea typeface="+mn-ea"/>
              </a:rPr>
              <a:t>基于Unity，用户体验较好，支持可编程渲染，支持部件级物理交互，使用Gazebo能支持四轮车仿真，扩展性强。但是Unity性能开销较大，且不开源。</a:t>
            </a:r>
            <a:endParaRPr kumimoji="1" lang="en-US" altLang="en-US" sz="2000" dirty="0">
              <a:latin typeface="+mn-lt"/>
              <a:ea typeface="+mn-ea"/>
            </a:endParaRPr>
          </a:p>
        </p:txBody>
      </p:sp>
      <p:pic>
        <p:nvPicPr>
          <p:cNvPr id="100" name="Picture 99"/>
          <p:cNvPicPr/>
          <p:nvPr/>
        </p:nvPicPr>
        <p:blipFill>
          <a:blip r:embed="rId2"/>
          <a:stretch>
            <a:fillRect/>
          </a:stretch>
        </p:blipFill>
        <p:spPr>
          <a:xfrm>
            <a:off x="1278255" y="4150360"/>
            <a:ext cx="4039235" cy="1973580"/>
          </a:xfrm>
          <a:prstGeom prst="rect">
            <a:avLst/>
          </a:prstGeom>
          <a:noFill/>
          <a:ln w="9525">
            <a:noFill/>
          </a:ln>
        </p:spPr>
      </p:pic>
      <p:sp>
        <p:nvSpPr>
          <p:cNvPr id="101" name="Text Box 100"/>
          <p:cNvSpPr txBox="1"/>
          <p:nvPr/>
        </p:nvSpPr>
        <p:spPr>
          <a:xfrm>
            <a:off x="874395" y="6124575"/>
            <a:ext cx="5008880" cy="398780"/>
          </a:xfrm>
          <a:prstGeom prst="rect">
            <a:avLst/>
          </a:prstGeom>
          <a:noFill/>
          <a:ln w="9525">
            <a:noFill/>
          </a:ln>
        </p:spPr>
        <p:txBody>
          <a:bodyPr wrap="square">
            <a:spAutoFit/>
          </a:bodyPr>
          <a:p>
            <a:pPr marL="0" indent="0" algn="ctr"/>
            <a:r>
              <a:rPr lang="en-US" altLang="en-US" sz="2000" b="0" dirty="0" smtClean="0">
                <a:latin typeface="+mn-lt"/>
                <a:ea typeface="+mn-ea"/>
              </a:rPr>
              <a:t> </a:t>
            </a:r>
            <a:r>
              <a:rPr lang="en-US" altLang="en-US" sz="2000" dirty="0" smtClean="0">
                <a:latin typeface="+mn-lt"/>
                <a:ea typeface="+mn-ea"/>
              </a:rPr>
              <a:t>SAPIEN：用户只能使用python调用环境</a:t>
            </a:r>
            <a:endParaRPr lang="en-US" altLang="en-US" sz="2000" dirty="0" smtClean="0">
              <a:latin typeface="+mn-lt"/>
              <a:ea typeface="+mn-ea"/>
            </a:endParaRPr>
          </a:p>
        </p:txBody>
      </p:sp>
      <p:cxnSp>
        <p:nvCxnSpPr>
          <p:cNvPr id="19" name="Straight Connector 18"/>
          <p:cNvCxnSpPr/>
          <p:nvPr/>
        </p:nvCxnSpPr>
        <p:spPr>
          <a:xfrm>
            <a:off x="6384290" y="1844675"/>
            <a:ext cx="0" cy="4392295"/>
          </a:xfrm>
          <a:prstGeom prst="line">
            <a:avLst/>
          </a:prstGeom>
          <a:solidFill>
            <a:schemeClr val="accent1"/>
          </a:solidFill>
          <a:ln w="38100" cap="flat" cmpd="sng" algn="ctr">
            <a:solidFill>
              <a:schemeClr val="tx1"/>
            </a:solidFill>
            <a:prstDash val="sysDash"/>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汇报提纲</a:t>
            </a:r>
            <a:endParaRPr lang="zh-CN" altLang="en-US" dirty="0"/>
          </a:p>
        </p:txBody>
      </p:sp>
      <p:sp>
        <p:nvSpPr>
          <p:cNvPr id="4" name="Rectangle 26"/>
          <p:cNvSpPr txBox="1">
            <a:spLocks noChangeArrowheads="1"/>
          </p:cNvSpPr>
          <p:nvPr/>
        </p:nvSpPr>
        <p:spPr bwMode="auto">
          <a:xfrm>
            <a:off x="0" y="836712"/>
            <a:ext cx="11568608" cy="5616624"/>
          </a:xfrm>
          <a:prstGeom prst="rect">
            <a:avLst/>
          </a:prstGeom>
          <a:noFill/>
          <a:ln w="9525">
            <a:noFill/>
            <a:miter lim="800000"/>
          </a:ln>
        </p:spPr>
        <p:txBody>
          <a:bodyPr anchor="t" anchorCtr="1"/>
          <a:lstStyle/>
          <a:p>
            <a:pPr eaLnBrk="1" hangingPunct="1">
              <a:lnSpc>
                <a:spcPct val="200000"/>
              </a:lnSpc>
              <a:spcBef>
                <a:spcPts val="0"/>
              </a:spcBef>
              <a:buFont typeface="Arial" panose="02080604020202020204" pitchFamily="34" charset="0"/>
              <a:buNone/>
              <a:defRPr/>
            </a:pPr>
            <a:r>
              <a:rPr lang="zh-CN" altLang="en-US" sz="4000" b="1" kern="0" dirty="0">
                <a:solidFill>
                  <a:srgbClr val="FF0000"/>
                </a:solidFill>
                <a:latin typeface="华文中宋" panose="02010600040101010101" pitchFamily="2" charset="-122"/>
                <a:ea typeface="+mn-ea"/>
              </a:rPr>
              <a:t>一、研究背景与研究现状</a:t>
            </a:r>
            <a:endParaRPr lang="en-US" altLang="zh-CN" sz="4000" b="1" kern="0" dirty="0">
              <a:solidFill>
                <a:srgbClr val="FF0000"/>
              </a:solidFill>
              <a:latin typeface="华文中宋" panose="02010600040101010101" pitchFamily="2" charset="-122"/>
              <a:ea typeface="+mn-ea"/>
            </a:endParaRPr>
          </a:p>
          <a:p>
            <a:pPr eaLnBrk="1" hangingPunct="1">
              <a:lnSpc>
                <a:spcPct val="200000"/>
              </a:lnSpc>
              <a:spcBef>
                <a:spcPts val="0"/>
              </a:spcBef>
              <a:buFont typeface="Arial" panose="02080604020202020204" pitchFamily="34" charset="0"/>
              <a:buNone/>
              <a:defRPr/>
            </a:pPr>
            <a:r>
              <a:rPr lang="zh-CN" altLang="en-US" sz="4000" b="1" kern="0" dirty="0">
                <a:solidFill>
                  <a:srgbClr val="0D0D0D"/>
                </a:solidFill>
                <a:latin typeface="华文中宋" panose="02010600040101010101" pitchFamily="2" charset="-122"/>
                <a:ea typeface="+mn-ea"/>
              </a:rPr>
              <a:t>二、关键问题与研究目标</a:t>
            </a:r>
            <a:endParaRPr lang="en-US" altLang="zh-CN" sz="4000" b="1" kern="0" dirty="0">
              <a:solidFill>
                <a:srgbClr val="0D0D0D"/>
              </a:solidFill>
              <a:latin typeface="华文中宋" panose="02010600040101010101" pitchFamily="2" charset="-122"/>
              <a:ea typeface="+mn-ea"/>
            </a:endParaRPr>
          </a:p>
          <a:p>
            <a:pPr eaLnBrk="1" hangingPunct="1">
              <a:lnSpc>
                <a:spcPct val="200000"/>
              </a:lnSpc>
              <a:spcBef>
                <a:spcPts val="0"/>
              </a:spcBef>
              <a:defRPr/>
            </a:pPr>
            <a:r>
              <a:rPr lang="zh-CN" altLang="en-US" sz="4000" b="1" kern="0" dirty="0">
                <a:solidFill>
                  <a:srgbClr val="0D0D0D"/>
                </a:solidFill>
                <a:latin typeface="华文中宋" panose="02010600040101010101" pitchFamily="2" charset="-122"/>
                <a:ea typeface="+mn-ea"/>
              </a:rPr>
              <a:t>三、研究内容与实验结果</a:t>
            </a:r>
            <a:endParaRPr lang="zh-CN" altLang="en-US" sz="4000" b="1" kern="0" dirty="0">
              <a:solidFill>
                <a:srgbClr val="0D0D0D"/>
              </a:solidFill>
              <a:latin typeface="华文中宋" panose="02010600040101010101" pitchFamily="2" charset="-122"/>
              <a:ea typeface="+mn-ea"/>
            </a:endParaRPr>
          </a:p>
          <a:p>
            <a:pPr eaLnBrk="1" hangingPunct="1">
              <a:lnSpc>
                <a:spcPct val="200000"/>
              </a:lnSpc>
              <a:spcBef>
                <a:spcPts val="0"/>
              </a:spcBef>
              <a:buFont typeface="Arial" panose="02080604020202020204" pitchFamily="34" charset="0"/>
              <a:buNone/>
              <a:defRPr/>
            </a:pPr>
            <a:r>
              <a:rPr lang="zh-CN" altLang="en-US" sz="4000" b="1" kern="0" dirty="0">
                <a:latin typeface="华文中宋" panose="02010600040101010101" pitchFamily="2" charset="-122"/>
                <a:ea typeface="+mn-ea"/>
              </a:rPr>
              <a:t>四、论文总结与工作成果</a:t>
            </a:r>
            <a:endParaRPr lang="en-US" altLang="zh-CN" sz="4000" b="1" kern="0" dirty="0">
              <a:latin typeface="华文中宋" panose="02010600040101010101" pitchFamily="2" charset="-122"/>
              <a:ea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a:t>结果展示与分析：航天五院月球车月面遥操作增强现实项目</a:t>
            </a:r>
            <a:r>
              <a:rPr lang="en-US" altLang="zh-CN" dirty="0"/>
              <a:t>项目中的应用</a:t>
            </a:r>
            <a:endParaRPr lang="en-US" altLang="zh-CN" dirty="0"/>
          </a:p>
          <a:p>
            <a:pPr lvl="1"/>
            <a:r>
              <a:rPr lang="en-US" altLang="en-US" sz="2800" b="0" dirty="0"/>
              <a:t>地面操作人员需要在地面实时观测到月面月球车的情况并进行控制，使用Gazebo仿真代替真实环境，Unity进行显示。</a:t>
            </a:r>
            <a:endParaRPr lang="en-US" altLang="en-US" sz="2800" b="0" dirty="0"/>
          </a:p>
        </p:txBody>
      </p:sp>
      <p:sp>
        <p:nvSpPr>
          <p:cNvPr id="109" name="Text Box 108"/>
          <p:cNvSpPr txBox="1"/>
          <p:nvPr/>
        </p:nvSpPr>
        <p:spPr>
          <a:xfrm>
            <a:off x="2451100" y="5264785"/>
            <a:ext cx="6791325" cy="275590"/>
          </a:xfrm>
          <a:prstGeom prst="rect">
            <a:avLst/>
          </a:prstGeom>
          <a:noFill/>
          <a:ln w="9525">
            <a:noFill/>
          </a:ln>
        </p:spPr>
        <p:txBody>
          <a:bodyPr wrap="square">
            <a:spAutoFit/>
          </a:bodyPr>
          <a:p>
            <a:pPr marL="0" indent="0" algn="ctr"/>
            <a:r>
              <a:rPr lang="en-US" sz="1200" b="1">
                <a:latin typeface="宋体" charset="0"/>
                <a:cs typeface="宋体" charset="0"/>
              </a:rPr>
              <a:t> </a:t>
            </a:r>
            <a:endParaRPr lang="en-US"/>
          </a:p>
        </p:txBody>
      </p:sp>
      <p:sp>
        <p:nvSpPr>
          <p:cNvPr id="15"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pic>
        <p:nvPicPr>
          <p:cNvPr id="4" name="Picture 3"/>
          <p:cNvPicPr>
            <a:picLocks noChangeAspect="1"/>
          </p:cNvPicPr>
          <p:nvPr/>
        </p:nvPicPr>
        <p:blipFill>
          <a:blip r:embed="rId1"/>
          <a:stretch>
            <a:fillRect/>
          </a:stretch>
        </p:blipFill>
        <p:spPr>
          <a:xfrm>
            <a:off x="1110615" y="3127375"/>
            <a:ext cx="6474460" cy="3227705"/>
          </a:xfrm>
          <a:prstGeom prst="rect">
            <a:avLst/>
          </a:prstGeom>
        </p:spPr>
      </p:pic>
      <p:sp>
        <p:nvSpPr>
          <p:cNvPr id="12" name="文本框 4"/>
          <p:cNvSpPr txBox="1"/>
          <p:nvPr/>
        </p:nvSpPr>
        <p:spPr>
          <a:xfrm>
            <a:off x="8510270" y="4142105"/>
            <a:ext cx="3207385" cy="1568450"/>
          </a:xfrm>
          <a:prstGeom prst="rect">
            <a:avLst/>
          </a:prstGeom>
          <a:noFill/>
        </p:spPr>
        <p:txBody>
          <a:bodyPr wrap="square" rtlCol="0">
            <a:spAutoFit/>
          </a:bodyPr>
          <a:p>
            <a:r>
              <a:rPr kumimoji="1" lang="zh-CN" altLang="en-US" sz="2400" dirty="0">
                <a:latin typeface="+mn-lt"/>
                <a:ea typeface="+mn-ea"/>
              </a:rPr>
              <a:t>结论：本</a:t>
            </a:r>
            <a:r>
              <a:rPr kumimoji="1" lang="en-US" sz="2400" dirty="0">
                <a:latin typeface="+mn-lt"/>
                <a:ea typeface="+mn-ea"/>
              </a:rPr>
              <a:t>环境支持项目结题，各模块特别是通信模块能够稳定运行</a:t>
            </a:r>
            <a:endParaRPr kumimoji="1" lang="en-US" sz="2400" dirty="0">
              <a:latin typeface="+mn-lt"/>
              <a:ea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汇报提纲</a:t>
            </a:r>
            <a:endParaRPr lang="zh-CN" altLang="en-US" dirty="0"/>
          </a:p>
        </p:txBody>
      </p:sp>
      <p:sp>
        <p:nvSpPr>
          <p:cNvPr id="4" name="Rectangle 26"/>
          <p:cNvSpPr txBox="1">
            <a:spLocks noChangeArrowheads="1"/>
          </p:cNvSpPr>
          <p:nvPr/>
        </p:nvSpPr>
        <p:spPr bwMode="auto">
          <a:xfrm>
            <a:off x="0" y="836712"/>
            <a:ext cx="11568608" cy="5616624"/>
          </a:xfrm>
          <a:prstGeom prst="rect">
            <a:avLst/>
          </a:prstGeom>
          <a:noFill/>
          <a:ln w="9525">
            <a:noFill/>
            <a:miter lim="800000"/>
          </a:ln>
        </p:spPr>
        <p:txBody>
          <a:bodyPr anchor="t" anchorCtr="1"/>
          <a:lstStyle/>
          <a:p>
            <a:pPr eaLnBrk="1" hangingPunct="1">
              <a:lnSpc>
                <a:spcPct val="150000"/>
              </a:lnSpc>
              <a:spcBef>
                <a:spcPts val="0"/>
              </a:spcBef>
              <a:buFont typeface="Arial" panose="02080604020202020204" pitchFamily="34" charset="0"/>
              <a:buNone/>
              <a:defRPr/>
            </a:pPr>
            <a:r>
              <a:rPr lang="zh-CN" altLang="en-US" sz="4000" b="1" kern="0" dirty="0">
                <a:latin typeface="+mn-ea"/>
                <a:ea typeface="+mn-ea"/>
              </a:rPr>
              <a:t>一、研究背景与研究现状</a:t>
            </a:r>
            <a:endParaRPr lang="en-US" altLang="zh-CN" sz="4000" b="1" kern="0" dirty="0">
              <a:latin typeface="+mn-ea"/>
              <a:ea typeface="+mn-ea"/>
            </a:endParaRPr>
          </a:p>
          <a:p>
            <a:pPr eaLnBrk="1" hangingPunct="1">
              <a:lnSpc>
                <a:spcPct val="150000"/>
              </a:lnSpc>
              <a:spcBef>
                <a:spcPts val="0"/>
              </a:spcBef>
              <a:buFont typeface="Arial" panose="02080604020202020204" pitchFamily="34" charset="0"/>
              <a:buNone/>
              <a:defRPr/>
            </a:pPr>
            <a:r>
              <a:rPr lang="zh-CN" altLang="en-US" sz="4000" b="1" kern="0" dirty="0">
                <a:solidFill>
                  <a:srgbClr val="0D0D0D"/>
                </a:solidFill>
                <a:latin typeface="+mn-ea"/>
                <a:ea typeface="+mn-ea"/>
              </a:rPr>
              <a:t>二、关键问题与研究目标</a:t>
            </a:r>
            <a:endParaRPr lang="en-US" altLang="zh-CN" sz="4000" b="1" kern="0" dirty="0">
              <a:solidFill>
                <a:srgbClr val="0D0D0D"/>
              </a:solidFill>
              <a:latin typeface="+mn-ea"/>
              <a:ea typeface="+mn-ea"/>
            </a:endParaRPr>
          </a:p>
          <a:p>
            <a:pPr eaLnBrk="1" hangingPunct="1">
              <a:lnSpc>
                <a:spcPct val="150000"/>
              </a:lnSpc>
              <a:spcBef>
                <a:spcPts val="0"/>
              </a:spcBef>
              <a:defRPr/>
            </a:pPr>
            <a:r>
              <a:rPr lang="zh-CN" altLang="en-US" sz="4000" b="1" kern="0" dirty="0">
                <a:solidFill>
                  <a:srgbClr val="FF0000"/>
                </a:solidFill>
                <a:latin typeface="+mn-ea"/>
                <a:ea typeface="+mn-ea"/>
              </a:rPr>
              <a:t>三、研究内容与实验结果</a:t>
            </a:r>
            <a:endParaRPr lang="en-US" altLang="zh-CN" sz="4000" b="1" kern="0" dirty="0">
              <a:solidFill>
                <a:srgbClr val="FF0000"/>
              </a:solidFill>
              <a:latin typeface="+mn-ea"/>
              <a:ea typeface="+mn-ea"/>
            </a:endParaRPr>
          </a:p>
          <a:p>
            <a:pPr eaLnBrk="1" hangingPunct="1">
              <a:lnSpc>
                <a:spcPct val="150000"/>
              </a:lnSpc>
              <a:spcBef>
                <a:spcPts val="0"/>
              </a:spcBef>
              <a:defRPr/>
            </a:pPr>
            <a:endParaRPr lang="en-US" altLang="zh-CN" sz="2400" b="1" kern="0" dirty="0">
              <a:solidFill>
                <a:srgbClr val="FF0000"/>
              </a:solidFill>
              <a:latin typeface="+mn-ea"/>
              <a:ea typeface="+mn-ea"/>
            </a:endParaRPr>
          </a:p>
          <a:p>
            <a:pPr eaLnBrk="1" hangingPunct="1">
              <a:lnSpc>
                <a:spcPct val="150000"/>
              </a:lnSpc>
              <a:spcBef>
                <a:spcPts val="0"/>
              </a:spcBef>
              <a:defRPr/>
            </a:pPr>
            <a:endParaRPr lang="en-US" altLang="zh-CN" sz="2400" b="1" kern="0" dirty="0">
              <a:solidFill>
                <a:srgbClr val="FF0000"/>
              </a:solidFill>
              <a:latin typeface="+mn-ea"/>
              <a:ea typeface="+mn-ea"/>
            </a:endParaRPr>
          </a:p>
          <a:p>
            <a:pPr eaLnBrk="1" hangingPunct="1">
              <a:lnSpc>
                <a:spcPct val="150000"/>
              </a:lnSpc>
              <a:spcBef>
                <a:spcPts val="0"/>
              </a:spcBef>
              <a:defRPr/>
            </a:pPr>
            <a:endParaRPr lang="en-US" altLang="zh-CN" sz="2400" b="1" kern="0" dirty="0">
              <a:solidFill>
                <a:srgbClr val="FF0000"/>
              </a:solidFill>
              <a:latin typeface="+mn-ea"/>
              <a:ea typeface="+mn-ea"/>
            </a:endParaRPr>
          </a:p>
          <a:p>
            <a:pPr eaLnBrk="1" hangingPunct="1">
              <a:lnSpc>
                <a:spcPct val="150000"/>
              </a:lnSpc>
              <a:spcBef>
                <a:spcPts val="0"/>
              </a:spcBef>
              <a:buFont typeface="Arial" panose="02080604020202020204" pitchFamily="34" charset="0"/>
              <a:buNone/>
              <a:defRPr/>
            </a:pPr>
            <a:r>
              <a:rPr lang="zh-CN" altLang="en-US" sz="4000" b="1" kern="0" dirty="0">
                <a:latin typeface="+mn-ea"/>
                <a:ea typeface="+mn-ea"/>
              </a:rPr>
              <a:t>四、论文总结与工作成果</a:t>
            </a:r>
            <a:endParaRPr lang="en-US" altLang="zh-CN" sz="4000" b="1" kern="0" dirty="0">
              <a:latin typeface="+mn-ea"/>
              <a:ea typeface="+mn-ea"/>
            </a:endParaRPr>
          </a:p>
        </p:txBody>
      </p:sp>
      <p:sp>
        <p:nvSpPr>
          <p:cNvPr id="5" name="文本框 4"/>
          <p:cNvSpPr txBox="1"/>
          <p:nvPr/>
        </p:nvSpPr>
        <p:spPr>
          <a:xfrm>
            <a:off x="3358808" y="3583176"/>
            <a:ext cx="7568565" cy="1753235"/>
          </a:xfrm>
          <a:prstGeom prst="rect">
            <a:avLst/>
          </a:prstGeom>
          <a:noFill/>
        </p:spPr>
        <p:txBody>
          <a:bodyPr wrap="none" rtlCol="0">
            <a:spAutoFit/>
          </a:bodyPr>
          <a:lstStyle/>
          <a:p>
            <a:pPr algn="l" eaLnBrk="1" hangingPunct="1">
              <a:lnSpc>
                <a:spcPct val="150000"/>
              </a:lnSpc>
              <a:spcBef>
                <a:spcPts val="0"/>
              </a:spcBef>
              <a:defRPr/>
            </a:pPr>
            <a:r>
              <a:rPr lang="en-US" altLang="zh-CN" sz="2400" b="1" kern="0" dirty="0">
                <a:solidFill>
                  <a:schemeClr val="tx1"/>
                </a:solidFill>
                <a:latin typeface="+mn-ea"/>
                <a:ea typeface="+mn-ea"/>
                <a:sym typeface="+mn-ea"/>
              </a:rPr>
              <a:t>3.1 </a:t>
            </a:r>
            <a:r>
              <a:rPr lang="zh-CN" altLang="en-US" sz="2400" b="1" kern="0" dirty="0">
                <a:solidFill>
                  <a:schemeClr val="tx1"/>
                </a:solidFill>
                <a:latin typeface="+mn-ea"/>
                <a:ea typeface="+mn-ea"/>
                <a:sym typeface="+mn-ea"/>
              </a:rPr>
              <a:t>基于Unity 3D和ROS的机器人三维物理仿真环境</a:t>
            </a:r>
            <a:endParaRPr lang="zh-CN" altLang="en-US" sz="2400" b="1" kern="0" dirty="0">
              <a:solidFill>
                <a:schemeClr val="tx1"/>
              </a:solidFill>
              <a:latin typeface="+mn-ea"/>
              <a:ea typeface="+mn-ea"/>
            </a:endParaRPr>
          </a:p>
          <a:p>
            <a:pPr algn="l" eaLnBrk="1" hangingPunct="1">
              <a:lnSpc>
                <a:spcPct val="150000"/>
              </a:lnSpc>
              <a:spcBef>
                <a:spcPts val="0"/>
              </a:spcBef>
              <a:defRPr/>
            </a:pPr>
            <a:r>
              <a:rPr lang="en-US" altLang="zh-CN" sz="2400" b="1" kern="0" dirty="0">
                <a:solidFill>
                  <a:schemeClr val="accent3"/>
                </a:solidFill>
                <a:latin typeface="+mn-ea"/>
                <a:ea typeface="+mn-ea"/>
                <a:sym typeface="+mn-ea"/>
              </a:rPr>
              <a:t>3.2 </a:t>
            </a:r>
            <a:r>
              <a:rPr lang="zh-CN" altLang="en-US" sz="2400" b="1" kern="0" dirty="0">
                <a:solidFill>
                  <a:schemeClr val="accent3"/>
                </a:solidFill>
                <a:latin typeface="+mn-ea"/>
                <a:ea typeface="+mn-ea"/>
                <a:sym typeface="+mn-ea"/>
              </a:rPr>
              <a:t>基于视觉识别和伺服算法的机械臂自主操作</a:t>
            </a:r>
            <a:endParaRPr lang="zh-CN" altLang="en-US" sz="2400" b="1" kern="0" dirty="0">
              <a:solidFill>
                <a:schemeClr val="accent3"/>
              </a:solidFill>
              <a:latin typeface="+mn-ea"/>
              <a:ea typeface="+mn-ea"/>
            </a:endParaRPr>
          </a:p>
          <a:p>
            <a:pPr algn="l" eaLnBrk="1" hangingPunct="1">
              <a:lnSpc>
                <a:spcPct val="150000"/>
              </a:lnSpc>
              <a:spcBef>
                <a:spcPts val="0"/>
              </a:spcBef>
              <a:defRPr/>
            </a:pPr>
            <a:r>
              <a:rPr lang="en-US" altLang="zh-CN" sz="2400" b="1" kern="0" dirty="0">
                <a:latin typeface="+mn-ea"/>
                <a:ea typeface="+mn-ea"/>
                <a:sym typeface="+mn-ea"/>
              </a:rPr>
              <a:t>3.3 </a:t>
            </a:r>
            <a:r>
              <a:rPr lang="zh-CN" altLang="en-US" sz="2400" b="1" kern="0" dirty="0">
                <a:latin typeface="+mn-ea"/>
                <a:ea typeface="+mn-ea"/>
                <a:sym typeface="+mn-ea"/>
              </a:rPr>
              <a:t>基于仿真环境和数据手套的机械臂轨迹数据集生成</a:t>
            </a:r>
            <a:endParaRPr lang="zh-CN" altLang="en-US" sz="2400" b="1" kern="0" dirty="0">
              <a:latin typeface="+mn-ea"/>
              <a:ea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研究目标</a:t>
            </a:r>
            <a:endParaRPr lang="en-US" altLang="zh-CN" dirty="0"/>
          </a:p>
          <a:p>
            <a:pPr lvl="1"/>
            <a:r>
              <a:rPr lang="zh-CN" altLang="en-US" sz="2800" b="0" dirty="0"/>
              <a:t>实现输入</a:t>
            </a:r>
            <a:r>
              <a:rPr lang="en-US" altLang="zh-CN" sz="2800" b="0" dirty="0"/>
              <a:t>深度图</a:t>
            </a:r>
            <a:r>
              <a:rPr lang="en-US" altLang="en-US" sz="2800" b="0" dirty="0"/>
              <a:t>,</a:t>
            </a:r>
            <a:r>
              <a:rPr lang="zh-CN" altLang="en-US" sz="2800" b="0" dirty="0"/>
              <a:t>给出相应的</a:t>
            </a:r>
            <a:r>
              <a:rPr lang="en-US" altLang="zh-CN" sz="2800" b="0" dirty="0"/>
              <a:t>机械臂控制信息，自主完成拉门、拉抽屉的任务</a:t>
            </a:r>
            <a:endParaRPr lang="en-US" altLang="zh-CN" sz="2800" b="0" dirty="0">
              <a:solidFill>
                <a:srgbClr val="0000FF"/>
              </a:solidFill>
            </a:endParaRPr>
          </a:p>
        </p:txBody>
      </p:sp>
      <p:sp>
        <p:nvSpPr>
          <p:cNvPr id="3" name="标题 2"/>
          <p:cNvSpPr>
            <a:spLocks noGrp="1"/>
          </p:cNvSpPr>
          <p:nvPr>
            <p:ph type="title"/>
          </p:nvPr>
        </p:nvSpPr>
        <p:spPr/>
        <p:txBody>
          <a:bodyPr/>
          <a:lstStyle/>
          <a:p>
            <a:r>
              <a:rPr lang="en-US" altLang="zh-CN" dirty="0"/>
              <a:t>3.2  </a:t>
            </a:r>
            <a:r>
              <a:rPr lang="zh-CN" altLang="en-US" dirty="0"/>
              <a:t>基于视觉识别和伺服算法的机械臂自主操作</a:t>
            </a:r>
            <a:endParaRPr lang="zh-CN" altLang="en-US" dirty="0"/>
          </a:p>
        </p:txBody>
      </p:sp>
      <p:sp>
        <p:nvSpPr>
          <p:cNvPr id="110" name="Text Box 109"/>
          <p:cNvSpPr txBox="1">
            <a:spLocks noChangeAspect="1"/>
          </p:cNvSpPr>
          <p:nvPr/>
        </p:nvSpPr>
        <p:spPr>
          <a:xfrm>
            <a:off x="3405505" y="5409565"/>
            <a:ext cx="5514340" cy="252730"/>
          </a:xfrm>
          <a:prstGeom prst="rect">
            <a:avLst/>
          </a:prstGeom>
          <a:noFill/>
          <a:ln w="9525">
            <a:noFill/>
          </a:ln>
        </p:spPr>
        <p:txBody>
          <a:bodyPr wrap="square">
            <a:spAutoFit/>
          </a:bodyPr>
          <a:p>
            <a:pPr marL="0" indent="0" algn="ctr"/>
            <a:r>
              <a:rPr lang="zh-CN" sz="1050" b="1">
                <a:latin typeface="Times New Roman" pitchFamily="18" charset="0"/>
                <a:cs typeface="宋体" charset="0"/>
              </a:rPr>
              <a:t>基于</a:t>
            </a:r>
            <a:r>
              <a:rPr lang="zh-CN" sz="1050" b="1">
                <a:cs typeface="宋体" charset="0"/>
              </a:rPr>
              <a:t>深度图像的视觉识别目标点和根据该目标点控制机械臂运动的伺服算法仿真控制闭环</a:t>
            </a:r>
            <a:endParaRPr lang="en-US"/>
          </a:p>
        </p:txBody>
      </p:sp>
      <p:pic>
        <p:nvPicPr>
          <p:cNvPr id="9" name="Picture 8"/>
          <p:cNvPicPr>
            <a:picLocks noChangeAspect="1"/>
          </p:cNvPicPr>
          <p:nvPr/>
        </p:nvPicPr>
        <p:blipFill>
          <a:blip r:embed="rId1"/>
          <a:stretch>
            <a:fillRect/>
          </a:stretch>
        </p:blipFill>
        <p:spPr>
          <a:xfrm>
            <a:off x="1871980" y="2992755"/>
            <a:ext cx="8401050" cy="22098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总体流程</a:t>
            </a:r>
            <a:endParaRPr lang="en-US" altLang="zh-CN" dirty="0"/>
          </a:p>
          <a:p>
            <a:pPr lvl="1"/>
            <a:r>
              <a:rPr lang="zh-CN" altLang="en-US" sz="2800" b="0" dirty="0"/>
              <a:t>设计并实现了由</a:t>
            </a:r>
            <a:r>
              <a:rPr lang="en-US" altLang="zh-CN" sz="2800" b="0" dirty="0"/>
              <a:t>抓取点识别</a:t>
            </a:r>
            <a:r>
              <a:rPr lang="en-US" altLang="en-US" sz="2800" b="0" dirty="0"/>
              <a:t>及速度</a:t>
            </a:r>
            <a:r>
              <a:rPr lang="en-US" altLang="zh-CN" sz="2800" b="0" dirty="0"/>
              <a:t>伺服控制</a:t>
            </a:r>
            <a:r>
              <a:rPr lang="zh-CN" altLang="en-US" sz="2800" b="0" dirty="0"/>
              <a:t>、</a:t>
            </a:r>
            <a:r>
              <a:rPr lang="en-US" altLang="zh-CN" sz="2800" b="0" dirty="0"/>
              <a:t>拉</a:t>
            </a:r>
            <a:r>
              <a:rPr lang="en-US" altLang="en-US" sz="2800" b="0" dirty="0"/>
              <a:t>取动作控制</a:t>
            </a:r>
            <a:r>
              <a:rPr lang="en-US" altLang="zh-CN" sz="2800" b="0" dirty="0"/>
              <a:t>的</a:t>
            </a:r>
            <a:r>
              <a:rPr lang="en-US" altLang="zh-CN" sz="2800" b="0" dirty="0">
                <a:sym typeface="+mn-ea"/>
              </a:rPr>
              <a:t>两阶段</a:t>
            </a:r>
            <a:r>
              <a:rPr lang="en-US" altLang="zh-CN" sz="2800" b="0" dirty="0"/>
              <a:t>算法</a:t>
            </a:r>
            <a:endParaRPr lang="en-US" altLang="zh-CN" sz="2800" b="0" dirty="0"/>
          </a:p>
        </p:txBody>
      </p:sp>
      <p:sp>
        <p:nvSpPr>
          <p:cNvPr id="3" name="标题 2"/>
          <p:cNvSpPr>
            <a:spLocks noGrp="1"/>
          </p:cNvSpPr>
          <p:nvPr>
            <p:ph type="title"/>
          </p:nvPr>
        </p:nvSpPr>
        <p:spPr/>
        <p:txBody>
          <a:bodyPr/>
          <a:lstStyle/>
          <a:p>
            <a:r>
              <a:rPr lang="en-US" altLang="zh-CN" dirty="0"/>
              <a:t>3.2  </a:t>
            </a:r>
            <a:r>
              <a:rPr lang="zh-CN" altLang="en-US" dirty="0">
                <a:sym typeface="+mn-ea"/>
              </a:rPr>
              <a:t>基于视觉识别和伺服算法的机械臂自主操作</a:t>
            </a:r>
            <a:endParaRPr lang="zh-CN" altLang="en-US" dirty="0"/>
          </a:p>
        </p:txBody>
      </p:sp>
      <p:pic>
        <p:nvPicPr>
          <p:cNvPr id="4" name="Picture 3"/>
          <p:cNvPicPr>
            <a:picLocks noChangeAspect="1"/>
          </p:cNvPicPr>
          <p:nvPr/>
        </p:nvPicPr>
        <p:blipFill>
          <a:blip r:embed="rId1"/>
          <a:stretch>
            <a:fillRect/>
          </a:stretch>
        </p:blipFill>
        <p:spPr>
          <a:xfrm>
            <a:off x="782320" y="2663190"/>
            <a:ext cx="10580370" cy="348361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321735" y="74535"/>
            <a:ext cx="11501967" cy="642937"/>
          </a:xfrm>
        </p:spPr>
        <p:txBody>
          <a:bodyPr/>
          <a:lstStyle/>
          <a:p>
            <a:r>
              <a:rPr lang="en-US" altLang="zh-CN" dirty="0"/>
              <a:t>3.2  </a:t>
            </a:r>
            <a:r>
              <a:rPr lang="zh-CN" altLang="en-US" dirty="0">
                <a:sym typeface="+mn-ea"/>
              </a:rPr>
              <a:t>基于视觉识别和伺服算法的机械臂自主操作</a:t>
            </a:r>
            <a:endParaRPr lang="zh-CN" altLang="en-US" dirty="0"/>
          </a:p>
        </p:txBody>
      </p:sp>
      <p:sp>
        <p:nvSpPr>
          <p:cNvPr id="3" name="内容占位符 2"/>
          <p:cNvSpPr>
            <a:spLocks noGrp="1"/>
          </p:cNvSpPr>
          <p:nvPr>
            <p:ph idx="1"/>
          </p:nvPr>
        </p:nvSpPr>
        <p:spPr>
          <a:xfrm>
            <a:off x="336000" y="1331818"/>
            <a:ext cx="11520000" cy="557213"/>
          </a:xfrm>
        </p:spPr>
        <p:txBody>
          <a:bodyPr/>
          <a:lstStyle/>
          <a:p>
            <a:r>
              <a:rPr lang="en-US" altLang="zh-CN" dirty="0">
                <a:solidFill>
                  <a:srgbClr val="FF0000"/>
                </a:solidFill>
              </a:rPr>
              <a:t>完成</a:t>
            </a:r>
            <a:r>
              <a:rPr lang="zh-CN" altLang="en-US" dirty="0">
                <a:solidFill>
                  <a:srgbClr val="FF0000"/>
                </a:solidFill>
              </a:rPr>
              <a:t>了</a:t>
            </a:r>
            <a:r>
              <a:rPr lang="en-US" altLang="zh-CN" dirty="0">
                <a:solidFill>
                  <a:srgbClr val="FF0000"/>
                </a:solidFill>
              </a:rPr>
              <a:t>自主操作视觉识别数据集采集环境，自动导入Partnet-Mobility</a:t>
            </a:r>
            <a:r>
              <a:rPr lang="en-US" altLang="en-US" dirty="0">
                <a:solidFill>
                  <a:srgbClr val="FF0000"/>
                </a:solidFill>
              </a:rPr>
              <a:t>数据集模型</a:t>
            </a:r>
            <a:r>
              <a:rPr lang="en-US" altLang="zh-CN" dirty="0">
                <a:solidFill>
                  <a:srgbClr val="FF0000"/>
                </a:solidFill>
              </a:rPr>
              <a:t>，进行多视角拍摄</a:t>
            </a:r>
            <a:endParaRPr lang="en-US" altLang="zh-CN" dirty="0">
              <a:solidFill>
                <a:srgbClr val="FF0000"/>
              </a:solidFill>
            </a:endParaRPr>
          </a:p>
        </p:txBody>
      </p:sp>
      <p:graphicFrame>
        <p:nvGraphicFramePr>
          <p:cNvPr id="5"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4064001"/>
                <a:gridCol w="4064001"/>
                <a:gridCol w="4064001"/>
              </a:tblGrid>
              <a:tr h="540000">
                <a:tc>
                  <a:txBody>
                    <a:bodyPr/>
                    <a:p>
                      <a:pPr marL="0" algn="ctr" defTabSz="685800" rtl="0" eaLnBrk="1" latinLnBrk="0" hangingPunct="1"/>
                      <a:r>
                        <a:rPr lang="zh-CN" altLang="en-US" sz="2400" b="0" kern="1200" dirty="0">
                          <a:ln>
                            <a:solidFill>
                              <a:schemeClr val="bg1"/>
                            </a:solidFill>
                          </a:ln>
                          <a:solidFill>
                            <a:schemeClr val="bg1"/>
                          </a:solidFill>
                          <a:latin typeface="+mn-lt"/>
                          <a:ea typeface="+mn-ea"/>
                          <a:cs typeface="+mn-cs"/>
                        </a:rPr>
                        <a:t>① 基于</a:t>
                      </a:r>
                      <a:r>
                        <a:rPr lang="en-US" altLang="zh-CN" sz="2400" b="0" kern="1200" dirty="0">
                          <a:ln>
                            <a:solidFill>
                              <a:schemeClr val="bg1"/>
                            </a:solidFill>
                          </a:ln>
                          <a:solidFill>
                            <a:schemeClr val="bg1"/>
                          </a:solidFill>
                          <a:latin typeface="+mn-lt"/>
                          <a:ea typeface="+mn-ea"/>
                          <a:cs typeface="+mn-cs"/>
                        </a:rPr>
                        <a:t>CNN</a:t>
                      </a:r>
                      <a:r>
                        <a:rPr lang="en-US" altLang="en-US" sz="2400" b="0" kern="1200" dirty="0">
                          <a:ln>
                            <a:solidFill>
                              <a:schemeClr val="bg1"/>
                            </a:solidFill>
                          </a:ln>
                          <a:solidFill>
                            <a:schemeClr val="bg1"/>
                          </a:solidFill>
                          <a:latin typeface="+mn-lt"/>
                          <a:ea typeface="+mn-ea"/>
                          <a:cs typeface="+mn-cs"/>
                        </a:rPr>
                        <a:t>的抓取点识别</a:t>
                      </a:r>
                      <a:endParaRPr lang="en-US" altLang="en-US" sz="2400" b="0" kern="1200" dirty="0">
                        <a:ln>
                          <a:solidFill>
                            <a:schemeClr val="bg1"/>
                          </a:solidFill>
                        </a:ln>
                        <a:solidFill>
                          <a:schemeClr val="bg1"/>
                        </a:solidFill>
                        <a:latin typeface="+mn-lt"/>
                        <a:ea typeface="+mn-ea"/>
                        <a:cs typeface="+mn-cs"/>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0000"/>
                    </a:solidFill>
                  </a:tcPr>
                </a:tc>
                <a:tc>
                  <a:txBody>
                    <a:bodyPr/>
                    <a:p>
                      <a:pPr marL="0" algn="ctr" defTabSz="685800" rtl="0" eaLnBrk="1" latinLnBrk="0" hangingPunct="1"/>
                      <a:r>
                        <a:rPr lang="zh-CN" altLang="en-US" sz="2400" b="0" kern="1200" dirty="0">
                          <a:solidFill>
                            <a:schemeClr val="bg1">
                              <a:lumMod val="50000"/>
                            </a:schemeClr>
                          </a:solidFill>
                          <a:latin typeface="+mn-lt"/>
                          <a:ea typeface="+mn-ea"/>
                          <a:cs typeface="+mn-cs"/>
                        </a:rPr>
                        <a:t>② </a:t>
                      </a:r>
                      <a:r>
                        <a:rPr lang="en-US" sz="2400" b="0" kern="1200" dirty="0">
                          <a:solidFill>
                            <a:schemeClr val="bg1">
                              <a:lumMod val="50000"/>
                            </a:schemeClr>
                          </a:solidFill>
                          <a:latin typeface="+mn-lt"/>
                          <a:ea typeface="+mn-ea"/>
                          <a:cs typeface="+mn-cs"/>
                        </a:rPr>
                        <a:t>伺服控制</a:t>
                      </a:r>
                      <a:endParaRPr lang="en-US" sz="24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r>
                        <a:rPr lang="zh-CN" altLang="en-US" sz="2400" b="0" kern="1200" dirty="0">
                          <a:solidFill>
                            <a:schemeClr val="bg1">
                              <a:lumMod val="50000"/>
                            </a:schemeClr>
                          </a:solidFill>
                          <a:latin typeface="+mn-lt"/>
                          <a:ea typeface="+mn-ea"/>
                          <a:cs typeface="+mn-cs"/>
                        </a:rPr>
                        <a:t>③ </a:t>
                      </a:r>
                      <a:r>
                        <a:rPr lang="en-US" altLang="en-US" sz="2400" b="0" kern="1200" dirty="0">
                          <a:solidFill>
                            <a:schemeClr val="bg1">
                              <a:lumMod val="50000"/>
                            </a:schemeClr>
                          </a:solidFill>
                          <a:latin typeface="+mn-lt"/>
                          <a:ea typeface="+mn-ea"/>
                          <a:cs typeface="+mn-cs"/>
                        </a:rPr>
                        <a:t>拉取动作</a:t>
                      </a:r>
                      <a:r>
                        <a:rPr lang="en-US" sz="2400" b="0" kern="1200" dirty="0">
                          <a:solidFill>
                            <a:schemeClr val="bg1">
                              <a:lumMod val="50000"/>
                            </a:schemeClr>
                          </a:solidFill>
                          <a:latin typeface="+mn-lt"/>
                          <a:ea typeface="+mn-ea"/>
                          <a:cs typeface="+mn-cs"/>
                        </a:rPr>
                        <a:t>控制</a:t>
                      </a:r>
                      <a:endParaRPr lang="en-US" sz="24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pic>
        <p:nvPicPr>
          <p:cNvPr id="2" name="Picture 1"/>
          <p:cNvPicPr>
            <a:picLocks noChangeAspect="1"/>
          </p:cNvPicPr>
          <p:nvPr/>
        </p:nvPicPr>
        <p:blipFill>
          <a:blip r:embed="rId1"/>
          <a:stretch>
            <a:fillRect/>
          </a:stretch>
        </p:blipFill>
        <p:spPr>
          <a:xfrm>
            <a:off x="6795770" y="2978150"/>
            <a:ext cx="5321935" cy="2668905"/>
          </a:xfrm>
          <a:prstGeom prst="rect">
            <a:avLst/>
          </a:prstGeom>
        </p:spPr>
      </p:pic>
      <p:grpSp>
        <p:nvGrpSpPr>
          <p:cNvPr id="8" name="Group 7"/>
          <p:cNvGrpSpPr>
            <a:grpSpLocks noChangeAspect="1"/>
          </p:cNvGrpSpPr>
          <p:nvPr/>
        </p:nvGrpSpPr>
        <p:grpSpPr>
          <a:xfrm>
            <a:off x="68580" y="2661920"/>
            <a:ext cx="6494145" cy="3460115"/>
            <a:chOff x="1680" y="1176"/>
            <a:chExt cx="15857" cy="8448"/>
          </a:xfrm>
        </p:grpSpPr>
        <p:pic>
          <p:nvPicPr>
            <p:cNvPr id="9" name="Picture 8" descr="Screenshot from 2021-12-07 15-29-57"/>
            <p:cNvPicPr>
              <a:picLocks noChangeAspect="1"/>
            </p:cNvPicPr>
            <p:nvPr/>
          </p:nvPicPr>
          <p:blipFill>
            <a:blip r:embed="rId2"/>
            <a:stretch>
              <a:fillRect/>
            </a:stretch>
          </p:blipFill>
          <p:spPr>
            <a:xfrm>
              <a:off x="1680" y="1176"/>
              <a:ext cx="15840" cy="8448"/>
            </a:xfrm>
            <a:prstGeom prst="rect">
              <a:avLst/>
            </a:prstGeom>
          </p:spPr>
        </p:pic>
        <p:pic>
          <p:nvPicPr>
            <p:cNvPr id="10" name="Picture 9" descr="Screenshot from 2021-12-07 15-30-42"/>
            <p:cNvPicPr>
              <a:picLocks noChangeAspect="1"/>
            </p:cNvPicPr>
            <p:nvPr/>
          </p:nvPicPr>
          <p:blipFill>
            <a:blip r:embed="rId3"/>
            <a:stretch>
              <a:fillRect/>
            </a:stretch>
          </p:blipFill>
          <p:spPr>
            <a:xfrm>
              <a:off x="9306" y="3783"/>
              <a:ext cx="8214" cy="5841"/>
            </a:xfrm>
            <a:prstGeom prst="rect">
              <a:avLst/>
            </a:prstGeom>
            <a:ln w="31750" cmpd="sng">
              <a:solidFill>
                <a:schemeClr val="accent3"/>
              </a:solidFill>
              <a:prstDash val="solid"/>
            </a:ln>
          </p:spPr>
        </p:pic>
        <p:sp>
          <p:nvSpPr>
            <p:cNvPr id="15" name="Rectangle 14"/>
            <p:cNvSpPr/>
            <p:nvPr/>
          </p:nvSpPr>
          <p:spPr>
            <a:xfrm>
              <a:off x="1776" y="1205"/>
              <a:ext cx="4309" cy="2948"/>
            </a:xfrm>
            <a:prstGeom prst="rect">
              <a:avLst/>
            </a:prstGeom>
            <a:noFill/>
            <a:ln w="28575">
              <a:solidFill>
                <a:schemeClr val="accent3"/>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cxnSp>
          <p:nvCxnSpPr>
            <p:cNvPr id="16" name="Straight Connector 15"/>
            <p:cNvCxnSpPr/>
            <p:nvPr/>
          </p:nvCxnSpPr>
          <p:spPr>
            <a:xfrm>
              <a:off x="6079" y="1224"/>
              <a:ext cx="11459" cy="2589"/>
            </a:xfrm>
            <a:prstGeom prst="line">
              <a:avLst/>
            </a:prstGeom>
            <a:solidFill>
              <a:schemeClr val="accent1"/>
            </a:solidFill>
            <a:ln w="9525" cap="flat" cmpd="sng" algn="ctr">
              <a:solidFill>
                <a:schemeClr val="accent3"/>
              </a:solidFill>
              <a:prstDash val="solid"/>
              <a:round/>
              <a:headEnd type="none" w="med" len="med"/>
              <a:tailEnd type="none" w="med" len="med"/>
            </a:ln>
          </p:spPr>
        </p:cxnSp>
        <p:cxnSp>
          <p:nvCxnSpPr>
            <p:cNvPr id="17" name="Straight Connector 16"/>
            <p:cNvCxnSpPr/>
            <p:nvPr/>
          </p:nvCxnSpPr>
          <p:spPr>
            <a:xfrm>
              <a:off x="1776" y="4153"/>
              <a:ext cx="7484" cy="5443"/>
            </a:xfrm>
            <a:prstGeom prst="line">
              <a:avLst/>
            </a:prstGeom>
            <a:solidFill>
              <a:schemeClr val="accent1"/>
            </a:solidFill>
            <a:ln w="9525" cap="flat" cmpd="sng" algn="ctr">
              <a:solidFill>
                <a:schemeClr val="accent3"/>
              </a:solidFill>
              <a:prstDash val="solid"/>
              <a:round/>
              <a:headEnd type="none" w="med" len="med"/>
              <a:tailEnd type="none" w="med" len="med"/>
            </a:ln>
          </p:spPr>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321735" y="74535"/>
            <a:ext cx="11501967" cy="642937"/>
          </a:xfrm>
        </p:spPr>
        <p:txBody>
          <a:bodyPr/>
          <a:lstStyle/>
          <a:p>
            <a:r>
              <a:rPr lang="en-US" altLang="zh-CN" dirty="0"/>
              <a:t>3.2  </a:t>
            </a:r>
            <a:r>
              <a:rPr lang="zh-CN" altLang="en-US" dirty="0">
                <a:sym typeface="+mn-ea"/>
              </a:rPr>
              <a:t>基于视觉识别和伺服算法的机械臂自主操作</a:t>
            </a:r>
            <a:endParaRPr lang="zh-CN" altLang="en-US" dirty="0"/>
          </a:p>
        </p:txBody>
      </p:sp>
      <p:sp>
        <p:nvSpPr>
          <p:cNvPr id="3" name="内容占位符 2"/>
          <p:cNvSpPr>
            <a:spLocks noGrp="1"/>
          </p:cNvSpPr>
          <p:nvPr>
            <p:ph idx="1"/>
          </p:nvPr>
        </p:nvSpPr>
        <p:spPr>
          <a:xfrm>
            <a:off x="336000" y="1331818"/>
            <a:ext cx="11520000" cy="557213"/>
          </a:xfrm>
        </p:spPr>
        <p:txBody>
          <a:bodyPr/>
          <a:lstStyle/>
          <a:p>
            <a:r>
              <a:rPr lang="en-US" altLang="zh-CN" dirty="0">
                <a:solidFill>
                  <a:srgbClr val="FF0000"/>
                </a:solidFill>
              </a:rPr>
              <a:t>完成</a:t>
            </a:r>
            <a:r>
              <a:rPr lang="zh-CN" altLang="en-US" dirty="0">
                <a:solidFill>
                  <a:srgbClr val="FF0000"/>
                </a:solidFill>
              </a:rPr>
              <a:t>了</a:t>
            </a:r>
            <a:r>
              <a:rPr lang="en-US" altLang="zh-CN" dirty="0">
                <a:solidFill>
                  <a:srgbClr val="FF0000"/>
                </a:solidFill>
              </a:rPr>
              <a:t>把手抓取点识别数据集，生成了RGB-D、语义分割图及其把手抓取框</a:t>
            </a:r>
            <a:r>
              <a:rPr lang="en-US" altLang="en-US" dirty="0">
                <a:solidFill>
                  <a:srgbClr val="FF0000"/>
                </a:solidFill>
              </a:rPr>
              <a:t>各2060张</a:t>
            </a:r>
            <a:endParaRPr lang="en-US" altLang="en-US" dirty="0">
              <a:solidFill>
                <a:srgbClr val="FF0000"/>
              </a:solidFill>
            </a:endParaRPr>
          </a:p>
        </p:txBody>
      </p:sp>
      <p:graphicFrame>
        <p:nvGraphicFramePr>
          <p:cNvPr id="5"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4064001"/>
                <a:gridCol w="4064001"/>
                <a:gridCol w="4064001"/>
              </a:tblGrid>
              <a:tr h="540000">
                <a:tc>
                  <a:txBody>
                    <a:bodyPr/>
                    <a:p>
                      <a:pPr marL="0" algn="ctr" defTabSz="685800" rtl="0" eaLnBrk="1" latinLnBrk="0" hangingPunct="1"/>
                      <a:r>
                        <a:rPr lang="zh-CN" altLang="en-US" sz="2400" b="0" kern="1200" dirty="0">
                          <a:ln>
                            <a:solidFill>
                              <a:schemeClr val="bg1"/>
                            </a:solidFill>
                          </a:ln>
                          <a:solidFill>
                            <a:schemeClr val="bg1"/>
                          </a:solidFill>
                          <a:latin typeface="+mn-lt"/>
                          <a:ea typeface="+mn-ea"/>
                          <a:cs typeface="+mn-cs"/>
                        </a:rPr>
                        <a:t>① 基于</a:t>
                      </a:r>
                      <a:r>
                        <a:rPr lang="en-US" altLang="zh-CN" sz="2400" b="0" kern="1200" dirty="0">
                          <a:ln>
                            <a:solidFill>
                              <a:schemeClr val="bg1"/>
                            </a:solidFill>
                          </a:ln>
                          <a:solidFill>
                            <a:schemeClr val="bg1"/>
                          </a:solidFill>
                          <a:latin typeface="+mn-lt"/>
                          <a:ea typeface="+mn-ea"/>
                          <a:cs typeface="+mn-cs"/>
                        </a:rPr>
                        <a:t>CNN</a:t>
                      </a:r>
                      <a:r>
                        <a:rPr lang="en-US" altLang="en-US" sz="2400" b="0" kern="1200" dirty="0">
                          <a:ln>
                            <a:solidFill>
                              <a:schemeClr val="bg1"/>
                            </a:solidFill>
                          </a:ln>
                          <a:solidFill>
                            <a:schemeClr val="bg1"/>
                          </a:solidFill>
                          <a:latin typeface="+mn-lt"/>
                          <a:ea typeface="+mn-ea"/>
                          <a:cs typeface="+mn-cs"/>
                        </a:rPr>
                        <a:t>的抓取点识别</a:t>
                      </a:r>
                      <a:endParaRPr lang="en-US" altLang="en-US" sz="2400" b="0" kern="1200" dirty="0">
                        <a:ln>
                          <a:solidFill>
                            <a:schemeClr val="bg1"/>
                          </a:solidFill>
                        </a:ln>
                        <a:solidFill>
                          <a:schemeClr val="bg1"/>
                        </a:solidFill>
                        <a:latin typeface="+mn-lt"/>
                        <a:ea typeface="+mn-ea"/>
                        <a:cs typeface="+mn-cs"/>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0000"/>
                    </a:solidFill>
                  </a:tcPr>
                </a:tc>
                <a:tc>
                  <a:txBody>
                    <a:bodyPr/>
                    <a:p>
                      <a:pPr marL="0" algn="ctr" defTabSz="685800" rtl="0" eaLnBrk="1" latinLnBrk="0" hangingPunct="1"/>
                      <a:r>
                        <a:rPr lang="zh-CN" altLang="en-US" sz="2400" b="0" kern="1200" dirty="0">
                          <a:solidFill>
                            <a:schemeClr val="bg1">
                              <a:lumMod val="50000"/>
                            </a:schemeClr>
                          </a:solidFill>
                          <a:latin typeface="+mn-lt"/>
                          <a:ea typeface="+mn-ea"/>
                          <a:cs typeface="+mn-cs"/>
                        </a:rPr>
                        <a:t>② </a:t>
                      </a:r>
                      <a:r>
                        <a:rPr lang="en-US" sz="2400" b="0" kern="1200" dirty="0">
                          <a:solidFill>
                            <a:schemeClr val="bg1">
                              <a:lumMod val="50000"/>
                            </a:schemeClr>
                          </a:solidFill>
                          <a:latin typeface="+mn-lt"/>
                          <a:ea typeface="+mn-ea"/>
                          <a:cs typeface="+mn-cs"/>
                        </a:rPr>
                        <a:t>伺服控制</a:t>
                      </a:r>
                      <a:endParaRPr lang="en-US" sz="24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r>
                        <a:rPr lang="zh-CN" altLang="en-US" sz="2400" b="0" kern="1200" dirty="0">
                          <a:solidFill>
                            <a:schemeClr val="bg1">
                              <a:lumMod val="50000"/>
                            </a:schemeClr>
                          </a:solidFill>
                          <a:latin typeface="+mn-lt"/>
                          <a:ea typeface="+mn-ea"/>
                          <a:cs typeface="+mn-cs"/>
                        </a:rPr>
                        <a:t>③ </a:t>
                      </a:r>
                      <a:r>
                        <a:rPr lang="en-US" altLang="en-US" sz="2400" b="0" kern="1200" dirty="0">
                          <a:solidFill>
                            <a:schemeClr val="bg1">
                              <a:lumMod val="50000"/>
                            </a:schemeClr>
                          </a:solidFill>
                          <a:latin typeface="+mn-lt"/>
                          <a:ea typeface="+mn-ea"/>
                          <a:cs typeface="+mn-cs"/>
                        </a:rPr>
                        <a:t>拉取动作</a:t>
                      </a:r>
                      <a:r>
                        <a:rPr lang="en-US" sz="2400" b="0" kern="1200" dirty="0">
                          <a:solidFill>
                            <a:schemeClr val="bg1">
                              <a:lumMod val="50000"/>
                            </a:schemeClr>
                          </a:solidFill>
                          <a:latin typeface="+mn-lt"/>
                          <a:ea typeface="+mn-ea"/>
                          <a:cs typeface="+mn-cs"/>
                        </a:rPr>
                        <a:t>控制</a:t>
                      </a:r>
                      <a:endParaRPr lang="en-US" sz="24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grpSp>
        <p:nvGrpSpPr>
          <p:cNvPr id="6" name="Group 5"/>
          <p:cNvGrpSpPr/>
          <p:nvPr/>
        </p:nvGrpSpPr>
        <p:grpSpPr>
          <a:xfrm>
            <a:off x="635" y="3362960"/>
            <a:ext cx="12191365" cy="2068195"/>
            <a:chOff x="1" y="7602"/>
            <a:chExt cx="19199" cy="3257"/>
          </a:xfrm>
        </p:grpSpPr>
        <p:pic>
          <p:nvPicPr>
            <p:cNvPr id="4" name="Picture 3"/>
            <p:cNvPicPr>
              <a:picLocks noChangeAspect="1"/>
            </p:cNvPicPr>
            <p:nvPr/>
          </p:nvPicPr>
          <p:blipFill>
            <a:blip r:embed="rId1"/>
            <a:stretch>
              <a:fillRect/>
            </a:stretch>
          </p:blipFill>
          <p:spPr>
            <a:xfrm>
              <a:off x="1" y="7612"/>
              <a:ext cx="9074" cy="2120"/>
            </a:xfrm>
            <a:prstGeom prst="rect">
              <a:avLst/>
            </a:prstGeom>
          </p:spPr>
        </p:pic>
        <p:grpSp>
          <p:nvGrpSpPr>
            <p:cNvPr id="14" name="Group 13"/>
            <p:cNvGrpSpPr/>
            <p:nvPr/>
          </p:nvGrpSpPr>
          <p:grpSpPr>
            <a:xfrm>
              <a:off x="1331" y="7602"/>
              <a:ext cx="17869" cy="3257"/>
              <a:chOff x="1331" y="6984"/>
              <a:chExt cx="17869" cy="3257"/>
            </a:xfrm>
          </p:grpSpPr>
          <p:pic>
            <p:nvPicPr>
              <p:cNvPr id="25" name="Picture 5"/>
              <p:cNvPicPr>
                <a:picLocks noChangeAspect="1"/>
              </p:cNvPicPr>
              <p:nvPr/>
            </p:nvPicPr>
            <p:blipFill>
              <a:blip r:embed="rId2"/>
              <a:stretch>
                <a:fillRect/>
              </a:stretch>
            </p:blipFill>
            <p:spPr>
              <a:xfrm>
                <a:off x="10127" y="6984"/>
                <a:ext cx="9073" cy="2241"/>
              </a:xfrm>
              <a:prstGeom prst="rect">
                <a:avLst/>
              </a:prstGeom>
              <a:noFill/>
              <a:ln>
                <a:noFill/>
              </a:ln>
            </p:spPr>
          </p:pic>
          <p:sp>
            <p:nvSpPr>
              <p:cNvPr id="111" name="Text Box 110"/>
              <p:cNvSpPr txBox="1"/>
              <p:nvPr/>
            </p:nvSpPr>
            <p:spPr>
              <a:xfrm>
                <a:off x="1331" y="9225"/>
                <a:ext cx="6413" cy="1016"/>
              </a:xfrm>
              <a:prstGeom prst="rect">
                <a:avLst/>
              </a:prstGeom>
              <a:noFill/>
              <a:ln w="9525">
                <a:noFill/>
              </a:ln>
            </p:spPr>
            <p:txBody>
              <a:bodyPr wrap="square">
                <a:spAutoFit/>
              </a:bodyPr>
              <a:p>
                <a:pPr marL="0" algn="ctr">
                  <a:buClrTx/>
                  <a:buSzTx/>
                  <a:buFontTx/>
                </a:pPr>
                <a:r>
                  <a:rPr lang="en-US" sz="1800" b="0">
                    <a:cs typeface="宋体" charset="0"/>
                  </a:rPr>
                  <a:t>左图：RGB；中间：运动部件语义分割图；右图：深度图</a:t>
                </a:r>
                <a:endParaRPr lang="en-US" sz="1800">
                  <a:cs typeface="宋体" charset="0"/>
                </a:endParaRPr>
              </a:p>
            </p:txBody>
          </p:sp>
          <p:sp>
            <p:nvSpPr>
              <p:cNvPr id="13" name="Text Box 12"/>
              <p:cNvSpPr txBox="1"/>
              <p:nvPr/>
            </p:nvSpPr>
            <p:spPr>
              <a:xfrm>
                <a:off x="12359" y="9225"/>
                <a:ext cx="4609" cy="1016"/>
              </a:xfrm>
              <a:prstGeom prst="rect">
                <a:avLst/>
              </a:prstGeom>
              <a:noFill/>
              <a:ln w="9525">
                <a:noFill/>
              </a:ln>
            </p:spPr>
            <p:txBody>
              <a:bodyPr wrap="square">
                <a:spAutoFit/>
              </a:bodyPr>
              <a:p>
                <a:pPr marL="0" indent="0" algn="ctr"/>
                <a:r>
                  <a:rPr lang="en-US" sz="1800" b="0">
                    <a:cs typeface="宋体" charset="0"/>
                  </a:rPr>
                  <a:t>把手语义分割图进一步</a:t>
                </a:r>
                <a:r>
                  <a:rPr lang="en-US" altLang="en-US" sz="1800" b="0">
                    <a:cs typeface="宋体" charset="0"/>
                  </a:rPr>
                  <a:t>边缘检测处理</a:t>
                </a:r>
                <a:r>
                  <a:rPr lang="en-US" sz="1800" b="0">
                    <a:cs typeface="宋体" charset="0"/>
                  </a:rPr>
                  <a:t>分割成多个抓取框</a:t>
                </a:r>
                <a:endParaRPr lang="en-US" altLang="en-US" sz="1800" b="0">
                  <a:cs typeface="宋体" charset="0"/>
                </a:endParaRPr>
              </a:p>
            </p:txBody>
          </p:sp>
          <p:sp>
            <p:nvSpPr>
              <p:cNvPr id="50" name="Right Arrow 65"/>
              <p:cNvSpPr/>
              <p:nvPr/>
            </p:nvSpPr>
            <p:spPr>
              <a:xfrm>
                <a:off x="8793" y="8044"/>
                <a:ext cx="1141" cy="323"/>
              </a:xfrm>
              <a:prstGeom prst="rightArrow">
                <a:avLst/>
              </a:prstGeom>
              <a:solidFill>
                <a:schemeClr val="tx1"/>
              </a:solidFill>
              <a:ln>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a:ln>
                    <a:solidFill>
                      <a:schemeClr val="bg1">
                        <a:lumMod val="85000"/>
                      </a:schemeClr>
                    </a:solidFill>
                  </a:ln>
                  <a:solidFill>
                    <a:schemeClr val="bg1"/>
                  </a:solidFill>
                  <a:latin typeface="+mj-lt"/>
                </a:endParaRPr>
              </a:p>
            </p:txBody>
          </p:sp>
        </p:grpSp>
      </p:grpSp>
      <p:sp>
        <p:nvSpPr>
          <p:cNvPr id="46" name="矩形 45"/>
          <p:cNvSpPr/>
          <p:nvPr/>
        </p:nvSpPr>
        <p:spPr>
          <a:xfrm>
            <a:off x="10371455" y="2110740"/>
            <a:ext cx="1729105" cy="62103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a:ea typeface="黑体"/>
                <a:cs typeface="+mn-cs"/>
              </a:rPr>
              <a:t>※</a:t>
            </a:r>
            <a:r>
              <a:rPr kumimoji="0" lang="zh-CN" altLang="en-US" sz="2800" b="1" i="0" u="none" strike="noStrike" kern="0" cap="none" spc="0" normalizeH="0" baseline="0" noProof="0" dirty="0">
                <a:ln>
                  <a:noFill/>
                </a:ln>
                <a:solidFill>
                  <a:srgbClr val="FF0000"/>
                </a:solidFill>
                <a:effectLst/>
                <a:uLnTx/>
                <a:uFillTx/>
                <a:latin typeface="Times New Roman"/>
                <a:ea typeface="黑体"/>
                <a:cs typeface="+mn-cs"/>
              </a:rPr>
              <a:t>创新点</a:t>
            </a:r>
            <a:endParaRPr kumimoji="0" lang="en-US" altLang="zh-CN" sz="2800" b="1" i="0" u="none" strike="noStrike" kern="0" cap="none" spc="0" normalizeH="0" baseline="0" noProof="0" dirty="0">
              <a:ln>
                <a:noFill/>
              </a:ln>
              <a:solidFill>
                <a:srgbClr val="FF0000"/>
              </a:solidFill>
              <a:effectLst/>
              <a:uLnTx/>
              <a:uFillTx/>
              <a:latin typeface="Times New Roman"/>
              <a:ea typeface="黑体"/>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321735" y="74535"/>
            <a:ext cx="11501967" cy="642937"/>
          </a:xfrm>
        </p:spPr>
        <p:txBody>
          <a:bodyPr/>
          <a:lstStyle/>
          <a:p>
            <a:r>
              <a:rPr lang="en-US" altLang="zh-CN" dirty="0"/>
              <a:t>3.2  </a:t>
            </a:r>
            <a:r>
              <a:rPr lang="zh-CN" altLang="en-US" dirty="0">
                <a:sym typeface="+mn-ea"/>
              </a:rPr>
              <a:t>基于视觉识别和伺服算法的机械臂自主操作</a:t>
            </a:r>
            <a:endParaRPr lang="zh-CN" altLang="en-US" dirty="0"/>
          </a:p>
        </p:txBody>
      </p:sp>
      <p:graphicFrame>
        <p:nvGraphicFramePr>
          <p:cNvPr id="8"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4064001"/>
                <a:gridCol w="4064001"/>
                <a:gridCol w="4064001"/>
              </a:tblGrid>
              <a:tr h="540000">
                <a:tc>
                  <a:txBody>
                    <a:bodyPr/>
                    <a:lstStyle/>
                    <a:p>
                      <a:pPr marL="0" algn="ctr" defTabSz="685800" rtl="0" eaLnBrk="1" latinLnBrk="0" hangingPunct="1"/>
                      <a:r>
                        <a:rPr lang="zh-CN" altLang="en-US" sz="2400" b="0" kern="1200" dirty="0">
                          <a:ln>
                            <a:solidFill>
                              <a:schemeClr val="bg1"/>
                            </a:solidFill>
                          </a:ln>
                          <a:solidFill>
                            <a:schemeClr val="bg1"/>
                          </a:solidFill>
                          <a:latin typeface="+mn-lt"/>
                          <a:ea typeface="+mn-ea"/>
                          <a:cs typeface="+mn-cs"/>
                        </a:rPr>
                        <a:t>① 基于</a:t>
                      </a:r>
                      <a:r>
                        <a:rPr lang="en-US" altLang="zh-CN" sz="2400" b="0" kern="1200" dirty="0">
                          <a:ln>
                            <a:solidFill>
                              <a:schemeClr val="bg1"/>
                            </a:solidFill>
                          </a:ln>
                          <a:solidFill>
                            <a:schemeClr val="bg1"/>
                          </a:solidFill>
                          <a:latin typeface="+mn-lt"/>
                          <a:ea typeface="+mn-ea"/>
                          <a:cs typeface="+mn-cs"/>
                        </a:rPr>
                        <a:t>CNN</a:t>
                      </a:r>
                      <a:r>
                        <a:rPr lang="en-US" altLang="en-US" sz="2400" b="0" kern="1200" dirty="0">
                          <a:ln>
                            <a:solidFill>
                              <a:schemeClr val="bg1"/>
                            </a:solidFill>
                          </a:ln>
                          <a:solidFill>
                            <a:schemeClr val="bg1"/>
                          </a:solidFill>
                          <a:latin typeface="+mn-lt"/>
                          <a:ea typeface="+mn-ea"/>
                          <a:cs typeface="+mn-cs"/>
                        </a:rPr>
                        <a:t>的抓取点识别</a:t>
                      </a:r>
                      <a:endParaRPr lang="en-US" altLang="en-US" sz="2400" b="0" kern="1200" dirty="0">
                        <a:ln>
                          <a:solidFill>
                            <a:schemeClr val="bg1"/>
                          </a:solidFill>
                        </a:ln>
                        <a:solidFill>
                          <a:schemeClr val="bg1"/>
                        </a:solidFill>
                        <a:latin typeface="+mn-lt"/>
                        <a:ea typeface="+mn-ea"/>
                        <a:cs typeface="+mn-cs"/>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marL="0" algn="ctr" defTabSz="685800" rtl="0" eaLnBrk="1" latinLnBrk="0" hangingPunct="1"/>
                      <a:r>
                        <a:rPr lang="zh-CN" altLang="en-US" sz="2400" b="0" kern="1200" dirty="0">
                          <a:solidFill>
                            <a:schemeClr val="bg1">
                              <a:lumMod val="50000"/>
                            </a:schemeClr>
                          </a:solidFill>
                          <a:latin typeface="+mn-lt"/>
                          <a:ea typeface="+mn-ea"/>
                          <a:cs typeface="+mn-cs"/>
                        </a:rPr>
                        <a:t>② </a:t>
                      </a:r>
                      <a:r>
                        <a:rPr lang="en-US" sz="2400" b="0" kern="1200" dirty="0">
                          <a:solidFill>
                            <a:schemeClr val="bg1">
                              <a:lumMod val="50000"/>
                            </a:schemeClr>
                          </a:solidFill>
                          <a:latin typeface="+mn-lt"/>
                          <a:ea typeface="+mn-ea"/>
                          <a:cs typeface="+mn-cs"/>
                        </a:rPr>
                        <a:t>伺服控制</a:t>
                      </a:r>
                      <a:endParaRPr lang="en-US" sz="24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r>
                        <a:rPr lang="zh-CN" altLang="en-US" sz="2400" b="0" kern="1200" dirty="0">
                          <a:solidFill>
                            <a:schemeClr val="bg1">
                              <a:lumMod val="50000"/>
                            </a:schemeClr>
                          </a:solidFill>
                          <a:latin typeface="+mn-lt"/>
                          <a:ea typeface="+mn-ea"/>
                          <a:cs typeface="+mn-cs"/>
                        </a:rPr>
                        <a:t>③ </a:t>
                      </a:r>
                      <a:r>
                        <a:rPr lang="en-US" altLang="en-US" sz="2400" b="0" kern="1200" dirty="0">
                          <a:solidFill>
                            <a:schemeClr val="bg1">
                              <a:lumMod val="50000"/>
                            </a:schemeClr>
                          </a:solidFill>
                          <a:latin typeface="+mn-lt"/>
                          <a:ea typeface="+mn-ea"/>
                          <a:cs typeface="+mn-cs"/>
                        </a:rPr>
                        <a:t>拉取动作</a:t>
                      </a:r>
                      <a:r>
                        <a:rPr lang="en-US" sz="2400" b="0" kern="1200" dirty="0">
                          <a:solidFill>
                            <a:schemeClr val="bg1">
                              <a:lumMod val="50000"/>
                            </a:schemeClr>
                          </a:solidFill>
                          <a:latin typeface="+mn-lt"/>
                          <a:ea typeface="+mn-ea"/>
                          <a:cs typeface="+mn-cs"/>
                        </a:rPr>
                        <a:t>控制</a:t>
                      </a:r>
                      <a:endParaRPr lang="en-US" sz="24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sp>
        <p:nvSpPr>
          <p:cNvPr id="3" name="内容占位符 2"/>
          <p:cNvSpPr>
            <a:spLocks noGrp="1"/>
          </p:cNvSpPr>
          <p:nvPr>
            <p:ph idx="1"/>
          </p:nvPr>
        </p:nvSpPr>
        <p:spPr>
          <a:xfrm>
            <a:off x="336000" y="1331818"/>
            <a:ext cx="11520000" cy="557213"/>
          </a:xfrm>
        </p:spPr>
        <p:txBody>
          <a:bodyPr/>
          <a:lstStyle/>
          <a:p>
            <a:r>
              <a:rPr lang="zh-CN" altLang="en-US" dirty="0">
                <a:solidFill>
                  <a:srgbClr val="FF0000"/>
                </a:solidFill>
              </a:rPr>
              <a:t>实现了使用</a:t>
            </a:r>
            <a:r>
              <a:rPr lang="en-US" dirty="0">
                <a:solidFill>
                  <a:srgbClr val="FF0000"/>
                </a:solidFill>
              </a:rPr>
              <a:t>空洞卷积</a:t>
            </a:r>
            <a:r>
              <a:rPr lang="zh-CN" altLang="en-US" dirty="0">
                <a:solidFill>
                  <a:srgbClr val="FF0000"/>
                </a:solidFill>
              </a:rPr>
              <a:t>的</a:t>
            </a:r>
            <a:r>
              <a:rPr lang="en-US" altLang="zh-CN" dirty="0">
                <a:solidFill>
                  <a:srgbClr val="FF0000"/>
                </a:solidFill>
              </a:rPr>
              <a:t>CNN</a:t>
            </a:r>
            <a:r>
              <a:rPr lang="en-US" altLang="en-US" dirty="0">
                <a:solidFill>
                  <a:srgbClr val="FF0000"/>
                </a:solidFill>
              </a:rPr>
              <a:t>抓取点识别</a:t>
            </a:r>
            <a:r>
              <a:rPr lang="zh-CN" altLang="en-US" dirty="0">
                <a:solidFill>
                  <a:srgbClr val="FF0000"/>
                </a:solidFill>
              </a:rPr>
              <a:t>模型</a:t>
            </a:r>
            <a:r>
              <a:rPr lang="zh-CN" altLang="en-US" dirty="0"/>
              <a:t>，模型可以</a:t>
            </a:r>
            <a:r>
              <a:rPr lang="en-US" altLang="zh-CN" dirty="0"/>
              <a:t>将深度图映射到抓取信息热图来实现识别</a:t>
            </a:r>
            <a:endParaRPr lang="en-US" altLang="zh-CN" dirty="0">
              <a:solidFill>
                <a:srgbClr val="0000FF"/>
              </a:solidFill>
            </a:endParaRPr>
          </a:p>
        </p:txBody>
      </p:sp>
      <p:grpSp>
        <p:nvGrpSpPr>
          <p:cNvPr id="2" name="Group 1"/>
          <p:cNvGrpSpPr/>
          <p:nvPr/>
        </p:nvGrpSpPr>
        <p:grpSpPr>
          <a:xfrm>
            <a:off x="170815" y="2205355"/>
            <a:ext cx="11869420" cy="4152900"/>
            <a:chOff x="186" y="3289"/>
            <a:chExt cx="18692" cy="6540"/>
          </a:xfrm>
        </p:grpSpPr>
        <p:grpSp>
          <p:nvGrpSpPr>
            <p:cNvPr id="108" name="Group 107"/>
            <p:cNvGrpSpPr/>
            <p:nvPr/>
          </p:nvGrpSpPr>
          <p:grpSpPr>
            <a:xfrm>
              <a:off x="186" y="3289"/>
              <a:ext cx="17284" cy="6540"/>
              <a:chOff x="922" y="3356"/>
              <a:chExt cx="17284" cy="6540"/>
            </a:xfrm>
          </p:grpSpPr>
          <p:pic>
            <p:nvPicPr>
              <p:cNvPr id="101" name="Picture 100"/>
              <p:cNvPicPr>
                <a:picLocks noChangeAspect="1"/>
              </p:cNvPicPr>
              <p:nvPr/>
            </p:nvPicPr>
            <p:blipFill>
              <a:blip r:embed="rId1"/>
              <a:stretch>
                <a:fillRect/>
              </a:stretch>
            </p:blipFill>
            <p:spPr>
              <a:xfrm>
                <a:off x="922" y="3356"/>
                <a:ext cx="17284" cy="6540"/>
              </a:xfrm>
              <a:prstGeom prst="rect">
                <a:avLst/>
              </a:prstGeom>
            </p:spPr>
          </p:pic>
          <p:sp>
            <p:nvSpPr>
              <p:cNvPr id="102" name="Rectangle 101"/>
              <p:cNvSpPr/>
              <p:nvPr/>
            </p:nvSpPr>
            <p:spPr>
              <a:xfrm rot="20340000">
                <a:off x="951" y="5610"/>
                <a:ext cx="1576" cy="454"/>
              </a:xfrm>
              <a:prstGeom prst="rect">
                <a:avLst/>
              </a:prstGeom>
              <a:noFill/>
              <a:ln w="25400">
                <a:solidFill>
                  <a:srgbClr val="FF3B3B"/>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cxnSp>
            <p:nvCxnSpPr>
              <p:cNvPr id="103" name="Straight Arrow Connector 102"/>
              <p:cNvCxnSpPr>
                <a:stCxn id="102" idx="2"/>
              </p:cNvCxnSpPr>
              <p:nvPr/>
            </p:nvCxnSpPr>
            <p:spPr>
              <a:xfrm>
                <a:off x="1820" y="6049"/>
                <a:ext cx="636" cy="145"/>
              </a:xfrm>
              <a:prstGeom prst="straightConnector1">
                <a:avLst/>
              </a:prstGeom>
              <a:solidFill>
                <a:schemeClr val="accent1"/>
              </a:solidFill>
              <a:ln w="9525" cap="flat" cmpd="sng" algn="ctr">
                <a:solidFill>
                  <a:srgbClr val="F13B3B"/>
                </a:solidFill>
                <a:prstDash val="solid"/>
                <a:round/>
                <a:headEnd type="none" w="med" len="med"/>
                <a:tailEnd type="arrow" w="med" len="med"/>
              </a:ln>
            </p:spPr>
          </p:cxnSp>
          <p:sp>
            <p:nvSpPr>
              <p:cNvPr id="104" name="Text Box 103"/>
              <p:cNvSpPr txBox="1"/>
              <p:nvPr/>
            </p:nvSpPr>
            <p:spPr>
              <a:xfrm>
                <a:off x="1937" y="6274"/>
                <a:ext cx="1088" cy="628"/>
              </a:xfrm>
              <a:prstGeom prst="rect">
                <a:avLst/>
              </a:prstGeom>
              <a:noFill/>
            </p:spPr>
            <p:txBody>
              <a:bodyPr wrap="none" rtlCol="0">
                <a:spAutoFit/>
              </a:bodyPr>
              <a:p>
                <a:r>
                  <a:rPr lang="en-US" altLang="en-US" sz="2000" dirty="0" smtClean="0">
                    <a:solidFill>
                      <a:schemeClr val="accent3"/>
                    </a:solidFill>
                    <a:latin typeface="+mn-lt"/>
                    <a:ea typeface="+mn-ea"/>
                  </a:rPr>
                  <a:t>把手</a:t>
                </a:r>
                <a:endParaRPr lang="en-US" altLang="en-US" sz="2000" dirty="0" smtClean="0">
                  <a:solidFill>
                    <a:schemeClr val="accent3"/>
                  </a:solidFill>
                  <a:latin typeface="+mn-lt"/>
                  <a:ea typeface="+mn-ea"/>
                </a:endParaRPr>
              </a:p>
            </p:txBody>
          </p:sp>
          <p:sp>
            <p:nvSpPr>
              <p:cNvPr id="105" name="Oval 104"/>
              <p:cNvSpPr/>
              <p:nvPr/>
            </p:nvSpPr>
            <p:spPr>
              <a:xfrm>
                <a:off x="16059" y="3607"/>
                <a:ext cx="218" cy="199"/>
              </a:xfrm>
              <a:prstGeom prst="ellipse">
                <a:avLst/>
              </a:prstGeom>
              <a:solidFill>
                <a:schemeClr val="accent1">
                  <a:lumMod val="40000"/>
                  <a:lumOff val="6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a:ln>
                    <a:solidFill>
                      <a:schemeClr val="bg1">
                        <a:lumMod val="85000"/>
                      </a:schemeClr>
                    </a:solidFill>
                  </a:ln>
                  <a:solidFill>
                    <a:schemeClr val="bg1"/>
                  </a:solidFill>
                  <a:latin typeface="+mj-lt"/>
                </a:endParaRPr>
              </a:p>
            </p:txBody>
          </p:sp>
          <p:cxnSp>
            <p:nvCxnSpPr>
              <p:cNvPr id="106" name="Straight Arrow Connector 105"/>
              <p:cNvCxnSpPr>
                <a:stCxn id="105" idx="4"/>
                <a:endCxn id="107" idx="0"/>
              </p:cNvCxnSpPr>
              <p:nvPr/>
            </p:nvCxnSpPr>
            <p:spPr>
              <a:xfrm>
                <a:off x="16168" y="3806"/>
                <a:ext cx="518" cy="413"/>
              </a:xfrm>
              <a:prstGeom prst="straightConnector1">
                <a:avLst/>
              </a:prstGeom>
              <a:solidFill>
                <a:schemeClr val="accent1"/>
              </a:solidFill>
              <a:ln w="9525" cap="flat" cmpd="sng" algn="ctr">
                <a:solidFill>
                  <a:schemeClr val="bg1"/>
                </a:solidFill>
                <a:prstDash val="solid"/>
                <a:round/>
                <a:headEnd type="none" w="med" len="med"/>
                <a:tailEnd type="arrow" w="med" len="med"/>
              </a:ln>
            </p:spPr>
          </p:cxnSp>
          <p:sp>
            <p:nvSpPr>
              <p:cNvPr id="107" name="Text Box 106"/>
              <p:cNvSpPr txBox="1"/>
              <p:nvPr/>
            </p:nvSpPr>
            <p:spPr>
              <a:xfrm>
                <a:off x="15942" y="4219"/>
                <a:ext cx="1488" cy="628"/>
              </a:xfrm>
              <a:prstGeom prst="rect">
                <a:avLst/>
              </a:prstGeom>
              <a:noFill/>
            </p:spPr>
            <p:txBody>
              <a:bodyPr wrap="none" rtlCol="0">
                <a:spAutoFit/>
              </a:bodyPr>
              <a:p>
                <a:r>
                  <a:rPr lang="en-US" altLang="en-US" sz="2000" dirty="0" smtClean="0">
                    <a:solidFill>
                      <a:schemeClr val="bg1"/>
                    </a:solidFill>
                    <a:latin typeface="+mn-lt"/>
                    <a:ea typeface="+mn-ea"/>
                  </a:rPr>
                  <a:t>抓取点</a:t>
                </a:r>
                <a:endParaRPr lang="en-US" altLang="en-US" sz="2000" dirty="0" smtClean="0">
                  <a:solidFill>
                    <a:schemeClr val="bg1"/>
                  </a:solidFill>
                  <a:latin typeface="+mn-lt"/>
                  <a:ea typeface="+mn-ea"/>
                </a:endParaRPr>
              </a:p>
            </p:txBody>
          </p:sp>
        </p:grpSp>
        <p:sp>
          <p:nvSpPr>
            <p:cNvPr id="109" name="Text Box 108"/>
            <p:cNvSpPr txBox="1"/>
            <p:nvPr/>
          </p:nvSpPr>
          <p:spPr>
            <a:xfrm>
              <a:off x="17470" y="6352"/>
              <a:ext cx="1408" cy="483"/>
            </a:xfrm>
            <a:prstGeom prst="rect">
              <a:avLst/>
            </a:prstGeom>
            <a:noFill/>
          </p:spPr>
          <p:txBody>
            <a:bodyPr wrap="none" rtlCol="0">
              <a:spAutoFit/>
            </a:bodyPr>
            <a:p>
              <a:r>
                <a:rPr lang="en-US" altLang="en-US" sz="1400" dirty="0" smtClean="0">
                  <a:solidFill>
                    <a:schemeClr val="accent3"/>
                  </a:solidFill>
                  <a:latin typeface="+mn-lt"/>
                  <a:ea typeface="+mn-ea"/>
                </a:rPr>
                <a:t>抓取宽度</a:t>
              </a:r>
              <a:endParaRPr lang="en-US" altLang="en-US" sz="1400" dirty="0" smtClean="0">
                <a:solidFill>
                  <a:schemeClr val="accent3"/>
                </a:solidFill>
                <a:latin typeface="+mn-lt"/>
                <a:ea typeface="+mn-ea"/>
              </a:endParaRPr>
            </a:p>
          </p:txBody>
        </p:sp>
        <p:sp>
          <p:nvSpPr>
            <p:cNvPr id="112" name="Text Box 111"/>
            <p:cNvSpPr txBox="1"/>
            <p:nvPr/>
          </p:nvSpPr>
          <p:spPr>
            <a:xfrm>
              <a:off x="17369" y="4297"/>
              <a:ext cx="1408" cy="483"/>
            </a:xfrm>
            <a:prstGeom prst="rect">
              <a:avLst/>
            </a:prstGeom>
            <a:noFill/>
          </p:spPr>
          <p:txBody>
            <a:bodyPr wrap="none" rtlCol="0">
              <a:spAutoFit/>
            </a:bodyPr>
            <a:p>
              <a:r>
                <a:rPr lang="en-US" altLang="en-US" sz="1400" dirty="0" smtClean="0">
                  <a:solidFill>
                    <a:schemeClr val="accent3"/>
                  </a:solidFill>
                  <a:latin typeface="+mn-lt"/>
                  <a:ea typeface="+mn-ea"/>
                </a:rPr>
                <a:t>抓取质量</a:t>
              </a:r>
              <a:endParaRPr lang="en-US" altLang="en-US" sz="1400" dirty="0" smtClean="0">
                <a:solidFill>
                  <a:schemeClr val="accent3"/>
                </a:solidFill>
                <a:latin typeface="+mn-lt"/>
                <a:ea typeface="+mn-ea"/>
              </a:endParaRPr>
            </a:p>
          </p:txBody>
        </p:sp>
        <p:sp>
          <p:nvSpPr>
            <p:cNvPr id="113" name="Text Box 112"/>
            <p:cNvSpPr txBox="1"/>
            <p:nvPr/>
          </p:nvSpPr>
          <p:spPr>
            <a:xfrm>
              <a:off x="17470" y="8607"/>
              <a:ext cx="1408" cy="483"/>
            </a:xfrm>
            <a:prstGeom prst="rect">
              <a:avLst/>
            </a:prstGeom>
            <a:noFill/>
          </p:spPr>
          <p:txBody>
            <a:bodyPr wrap="square" rtlCol="0">
              <a:spAutoFit/>
            </a:bodyPr>
            <a:p>
              <a:r>
                <a:rPr lang="en-US" altLang="en-US" sz="1400" dirty="0" smtClean="0">
                  <a:solidFill>
                    <a:schemeClr val="accent3"/>
                  </a:solidFill>
                  <a:latin typeface="+mn-lt"/>
                  <a:ea typeface="+mn-ea"/>
                </a:rPr>
                <a:t>抓取角度</a:t>
              </a:r>
              <a:endParaRPr lang="en-US" altLang="en-US" sz="1400" dirty="0" smtClean="0">
                <a:solidFill>
                  <a:schemeClr val="accent3"/>
                </a:solidFill>
                <a:latin typeface="+mn-lt"/>
                <a:ea typeface="+mn-e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321735" y="74535"/>
            <a:ext cx="11501967" cy="642937"/>
          </a:xfrm>
        </p:spPr>
        <p:txBody>
          <a:bodyPr/>
          <a:lstStyle/>
          <a:p>
            <a:r>
              <a:rPr lang="en-US" altLang="zh-CN" dirty="0"/>
              <a:t>3.2  </a:t>
            </a:r>
            <a:r>
              <a:rPr lang="zh-CN" altLang="en-US" dirty="0">
                <a:sym typeface="+mn-ea"/>
              </a:rPr>
              <a:t>基于视觉识别和伺服算法的机械臂自主操作</a:t>
            </a:r>
            <a:endParaRPr lang="zh-CN" altLang="en-US" dirty="0"/>
          </a:p>
        </p:txBody>
      </p:sp>
      <p:sp>
        <p:nvSpPr>
          <p:cNvPr id="3" name="内容占位符 2"/>
          <p:cNvSpPr>
            <a:spLocks noGrp="1"/>
          </p:cNvSpPr>
          <p:nvPr>
            <p:ph idx="1"/>
          </p:nvPr>
        </p:nvSpPr>
        <p:spPr>
          <a:xfrm>
            <a:off x="336000" y="1331817"/>
            <a:ext cx="11520000" cy="558000"/>
          </a:xfrm>
        </p:spPr>
        <p:txBody>
          <a:bodyPr/>
          <a:lstStyle/>
          <a:p>
            <a:r>
              <a:rPr lang="en-US" dirty="0">
                <a:solidFill>
                  <a:srgbClr val="FF0000"/>
                </a:solidFill>
              </a:rPr>
              <a:t>实现了从抓取点位置到末端速度再解算到机械臂关节角度的伺服控制</a:t>
            </a:r>
            <a:endParaRPr lang="en-US" altLang="zh-CN" dirty="0">
              <a:solidFill>
                <a:schemeClr val="tx2"/>
              </a:solidFill>
            </a:endParaRPr>
          </a:p>
        </p:txBody>
      </p:sp>
      <p:graphicFrame>
        <p:nvGraphicFramePr>
          <p:cNvPr id="5"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4064001"/>
                <a:gridCol w="4064001"/>
                <a:gridCol w="4064001"/>
              </a:tblGrid>
              <a:tr h="540000">
                <a:tc>
                  <a:txBody>
                    <a:bodyPr/>
                    <a:p>
                      <a:pPr marL="0" algn="ctr" defTabSz="685800" rtl="0" eaLnBrk="1" latinLnBrk="0" hangingPunct="1"/>
                      <a:r>
                        <a:rPr lang="zh-CN" altLang="en-US" sz="2400" b="0" kern="1200" dirty="0">
                          <a:solidFill>
                            <a:schemeClr val="bg1">
                              <a:lumMod val="50000"/>
                            </a:schemeClr>
                          </a:solidFill>
                          <a:latin typeface="+mn-lt"/>
                          <a:ea typeface="+mn-ea"/>
                          <a:cs typeface="+mn-cs"/>
                        </a:rPr>
                        <a:t>① 基于CNN的抓取点识别</a:t>
                      </a:r>
                      <a:endParaRPr lang="en-US" altLang="en-US" sz="2400" b="0" kern="1200" dirty="0">
                        <a:ln>
                          <a:solidFill>
                            <a:schemeClr val="bg1"/>
                          </a:solidFill>
                        </a:ln>
                        <a:solidFill>
                          <a:schemeClr val="bg1"/>
                        </a:solidFill>
                        <a:latin typeface="+mn-lt"/>
                        <a:ea typeface="+mn-ea"/>
                        <a:cs typeface="+mn-cs"/>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r>
                        <a:rPr lang="zh-CN" altLang="en-US" sz="2400" b="0" kern="1200" dirty="0">
                          <a:ln>
                            <a:solidFill>
                              <a:schemeClr val="bg1"/>
                            </a:solidFill>
                          </a:ln>
                          <a:solidFill>
                            <a:schemeClr val="bg1"/>
                          </a:solidFill>
                          <a:latin typeface="+mn-lt"/>
                          <a:ea typeface="+mn-ea"/>
                          <a:cs typeface="+mn-cs"/>
                        </a:rPr>
                        <a:t>② 伺服控制</a:t>
                      </a:r>
                      <a:endParaRPr lang="zh-CN" altLang="en-US" sz="2400" b="0" kern="1200" dirty="0">
                        <a:ln>
                          <a:solidFill>
                            <a:schemeClr val="bg1"/>
                          </a:solidFill>
                        </a:ln>
                        <a:solidFill>
                          <a:schemeClr val="bg1"/>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p>
                      <a:pPr marL="0" algn="ctr" defTabSz="685800" rtl="0" eaLnBrk="1" latinLnBrk="0" hangingPunct="1"/>
                      <a:r>
                        <a:rPr lang="zh-CN" altLang="en-US" sz="2400" b="0" kern="1200" dirty="0">
                          <a:solidFill>
                            <a:schemeClr val="bg1">
                              <a:lumMod val="50000"/>
                            </a:schemeClr>
                          </a:solidFill>
                          <a:latin typeface="+mn-lt"/>
                          <a:ea typeface="+mn-ea"/>
                          <a:cs typeface="+mn-cs"/>
                        </a:rPr>
                        <a:t>③ </a:t>
                      </a:r>
                      <a:r>
                        <a:rPr lang="en-US" altLang="en-US" sz="2400" b="0" kern="1200" dirty="0">
                          <a:solidFill>
                            <a:schemeClr val="bg1">
                              <a:lumMod val="50000"/>
                            </a:schemeClr>
                          </a:solidFill>
                          <a:latin typeface="+mn-lt"/>
                          <a:ea typeface="+mn-ea"/>
                          <a:cs typeface="+mn-cs"/>
                        </a:rPr>
                        <a:t>拉取动作</a:t>
                      </a:r>
                      <a:r>
                        <a:rPr lang="en-US" sz="2400" b="0" kern="1200" dirty="0">
                          <a:solidFill>
                            <a:schemeClr val="bg1">
                              <a:lumMod val="50000"/>
                            </a:schemeClr>
                          </a:solidFill>
                          <a:latin typeface="+mn-lt"/>
                          <a:ea typeface="+mn-ea"/>
                          <a:cs typeface="+mn-cs"/>
                        </a:rPr>
                        <a:t>控制</a:t>
                      </a:r>
                      <a:endParaRPr lang="en-US" sz="24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pic>
        <p:nvPicPr>
          <p:cNvPr id="9" name="Picture 8"/>
          <p:cNvPicPr>
            <a:picLocks noChangeAspect="1"/>
          </p:cNvPicPr>
          <p:nvPr/>
        </p:nvPicPr>
        <p:blipFill>
          <a:blip r:embed="rId1"/>
          <a:stretch>
            <a:fillRect/>
          </a:stretch>
        </p:blipFill>
        <p:spPr>
          <a:xfrm>
            <a:off x="335915" y="2367915"/>
            <a:ext cx="8848090" cy="2122170"/>
          </a:xfrm>
          <a:prstGeom prst="rect">
            <a:avLst/>
          </a:prstGeom>
        </p:spPr>
      </p:pic>
      <p:pic>
        <p:nvPicPr>
          <p:cNvPr id="41" name="Picture 4"/>
          <p:cNvPicPr>
            <a:picLocks noChangeAspect="1"/>
          </p:cNvPicPr>
          <p:nvPr/>
        </p:nvPicPr>
        <p:blipFill>
          <a:blip r:embed="rId2"/>
          <a:stretch>
            <a:fillRect/>
          </a:stretch>
        </p:blipFill>
        <p:spPr>
          <a:xfrm>
            <a:off x="4201160" y="4813300"/>
            <a:ext cx="7622540" cy="1560830"/>
          </a:xfrm>
          <a:prstGeom prst="rect">
            <a:avLst/>
          </a:prstGeom>
          <a:noFill/>
          <a:ln>
            <a:noFill/>
          </a:ln>
        </p:spPr>
      </p:pic>
      <p:cxnSp>
        <p:nvCxnSpPr>
          <p:cNvPr id="6" name="Straight Connector 5"/>
          <p:cNvCxnSpPr/>
          <p:nvPr/>
        </p:nvCxnSpPr>
        <p:spPr>
          <a:xfrm>
            <a:off x="167640" y="4618355"/>
            <a:ext cx="11809730" cy="0"/>
          </a:xfrm>
          <a:prstGeom prst="line">
            <a:avLst/>
          </a:prstGeom>
          <a:solidFill>
            <a:schemeClr val="accent1"/>
          </a:solidFill>
          <a:ln w="38100" cap="flat" cmpd="sng" algn="ctr">
            <a:solidFill>
              <a:schemeClr val="tx1"/>
            </a:solidFill>
            <a:prstDash val="sysDash"/>
            <a:round/>
            <a:headEnd type="none" w="med" len="med"/>
            <a:tailEnd type="none" w="med" len="med"/>
          </a:ln>
        </p:spPr>
      </p:cxnSp>
      <p:sp>
        <p:nvSpPr>
          <p:cNvPr id="8" name="Text Box 7"/>
          <p:cNvSpPr txBox="1"/>
          <p:nvPr/>
        </p:nvSpPr>
        <p:spPr>
          <a:xfrm>
            <a:off x="9826625" y="3112135"/>
            <a:ext cx="1640840" cy="368300"/>
          </a:xfrm>
          <a:prstGeom prst="rect">
            <a:avLst/>
          </a:prstGeom>
          <a:noFill/>
          <a:ln w="9525">
            <a:noFill/>
          </a:ln>
        </p:spPr>
        <p:txBody>
          <a:bodyPr wrap="square">
            <a:spAutoFit/>
          </a:bodyPr>
          <a:p>
            <a:pPr marL="0" indent="0" algn="l"/>
            <a:r>
              <a:rPr lang="en-US" altLang="zh-CN" sz="1800" b="1">
                <a:cs typeface="宋体" charset="0"/>
              </a:rPr>
              <a:t>伺服控制流程</a:t>
            </a:r>
            <a:endParaRPr lang="en-US" altLang="zh-CN" sz="1800" b="1">
              <a:cs typeface="宋体" charset="0"/>
            </a:endParaRPr>
          </a:p>
        </p:txBody>
      </p:sp>
      <p:sp>
        <p:nvSpPr>
          <p:cNvPr id="10" name="Text Box 9"/>
          <p:cNvSpPr txBox="1"/>
          <p:nvPr/>
        </p:nvSpPr>
        <p:spPr>
          <a:xfrm>
            <a:off x="321945" y="5132705"/>
            <a:ext cx="3411855" cy="645160"/>
          </a:xfrm>
          <a:prstGeom prst="rect">
            <a:avLst/>
          </a:prstGeom>
          <a:noFill/>
          <a:ln w="9525">
            <a:noFill/>
          </a:ln>
        </p:spPr>
        <p:txBody>
          <a:bodyPr wrap="square">
            <a:spAutoFit/>
          </a:bodyPr>
          <a:p>
            <a:pPr marL="0" indent="0" algn="l"/>
            <a:r>
              <a:rPr lang="en-US" altLang="en-US" sz="1800" b="1">
                <a:cs typeface="宋体" charset="0"/>
              </a:rPr>
              <a:t>将Ros Moveit伺服模块运动学解算集成到Unity仿真系统中</a:t>
            </a:r>
            <a:endParaRPr lang="en-US" altLang="en-US" sz="1800" b="1">
              <a:cs typeface="宋体"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321735" y="74535"/>
            <a:ext cx="11501967" cy="642937"/>
          </a:xfrm>
        </p:spPr>
        <p:txBody>
          <a:bodyPr/>
          <a:lstStyle/>
          <a:p>
            <a:r>
              <a:rPr lang="en-US" altLang="zh-CN" dirty="0"/>
              <a:t>3.2  </a:t>
            </a:r>
            <a:r>
              <a:rPr lang="zh-CN" altLang="en-US" dirty="0">
                <a:sym typeface="+mn-ea"/>
              </a:rPr>
              <a:t>基于视觉识别和伺服算法的机械臂自主操作</a:t>
            </a:r>
            <a:endParaRPr lang="zh-CN" altLang="en-US" dirty="0"/>
          </a:p>
        </p:txBody>
      </p:sp>
      <p:sp>
        <p:nvSpPr>
          <p:cNvPr id="3" name="内容占位符 2"/>
          <p:cNvSpPr>
            <a:spLocks noGrp="1"/>
          </p:cNvSpPr>
          <p:nvPr>
            <p:ph idx="1"/>
          </p:nvPr>
        </p:nvSpPr>
        <p:spPr>
          <a:xfrm>
            <a:off x="336000" y="1331817"/>
            <a:ext cx="11520000" cy="558000"/>
          </a:xfrm>
        </p:spPr>
        <p:txBody>
          <a:bodyPr/>
          <a:lstStyle/>
          <a:p>
            <a:r>
              <a:rPr lang="zh-CN" altLang="en-US" dirty="0">
                <a:solidFill>
                  <a:srgbClr val="FF0000"/>
                </a:solidFill>
              </a:rPr>
              <a:t>实现了</a:t>
            </a:r>
            <a:r>
              <a:rPr lang="en-US" dirty="0">
                <a:solidFill>
                  <a:srgbClr val="FF0000"/>
                </a:solidFill>
                <a:sym typeface="+mn-ea"/>
              </a:rPr>
              <a:t>拉取</a:t>
            </a:r>
            <a:r>
              <a:rPr lang="en-US" altLang="en-US" dirty="0">
                <a:solidFill>
                  <a:srgbClr val="FF0000"/>
                </a:solidFill>
                <a:sym typeface="+mn-ea"/>
              </a:rPr>
              <a:t>（拉门、抽屉）</a:t>
            </a:r>
            <a:r>
              <a:rPr lang="en-US" dirty="0">
                <a:solidFill>
                  <a:srgbClr val="FF0000"/>
                </a:solidFill>
                <a:sym typeface="+mn-ea"/>
              </a:rPr>
              <a:t>动作</a:t>
            </a:r>
            <a:r>
              <a:rPr lang="en-US" dirty="0">
                <a:solidFill>
                  <a:srgbClr val="FF0000"/>
                </a:solidFill>
              </a:rPr>
              <a:t>控</a:t>
            </a:r>
            <a:r>
              <a:rPr lang="en-US" altLang="zh-CN" dirty="0">
                <a:solidFill>
                  <a:srgbClr val="FF0000"/>
                </a:solidFill>
              </a:rPr>
              <a:t>制</a:t>
            </a:r>
            <a:r>
              <a:rPr lang="zh-CN" altLang="en-US" dirty="0">
                <a:solidFill>
                  <a:schemeClr val="tx2"/>
                </a:solidFill>
              </a:rPr>
              <a:t>，</a:t>
            </a:r>
            <a:r>
              <a:rPr lang="en-US" altLang="zh-CN" dirty="0">
                <a:solidFill>
                  <a:schemeClr val="tx2"/>
                </a:solidFill>
              </a:rPr>
              <a:t>使用深度图获取门的法线方向控制机械臂旋转。</a:t>
            </a:r>
            <a:endParaRPr lang="en-US" altLang="zh-CN" dirty="0">
              <a:solidFill>
                <a:schemeClr val="tx2"/>
              </a:solidFill>
            </a:endParaRPr>
          </a:p>
        </p:txBody>
      </p:sp>
      <p:graphicFrame>
        <p:nvGraphicFramePr>
          <p:cNvPr id="5" name="表格 8"/>
          <p:cNvGraphicFramePr>
            <a:graphicFrameLocks noGrp="1"/>
          </p:cNvGraphicFramePr>
          <p:nvPr/>
        </p:nvGraphicFramePr>
        <p:xfrm>
          <a:off x="0" y="791818"/>
          <a:ext cx="12192003" cy="540000"/>
        </p:xfrm>
        <a:graphic>
          <a:graphicData uri="http://schemas.openxmlformats.org/drawingml/2006/table">
            <a:tbl>
              <a:tblPr firstRow="1" bandRow="1">
                <a:tableStyleId>{5940675A-B579-460E-94D1-54222C63F5DA}</a:tableStyleId>
              </a:tblPr>
              <a:tblGrid>
                <a:gridCol w="4064001"/>
                <a:gridCol w="4064001"/>
                <a:gridCol w="4064001"/>
              </a:tblGrid>
              <a:tr h="540000">
                <a:tc>
                  <a:txBody>
                    <a:bodyPr/>
                    <a:p>
                      <a:pPr marL="0" algn="ctr" defTabSz="685800" rtl="0" eaLnBrk="1" latinLnBrk="0" hangingPunct="1"/>
                      <a:r>
                        <a:rPr lang="zh-CN" altLang="en-US" sz="2400" b="0" kern="1200" dirty="0">
                          <a:solidFill>
                            <a:schemeClr val="bg1">
                              <a:lumMod val="50000"/>
                            </a:schemeClr>
                          </a:solidFill>
                          <a:latin typeface="+mn-lt"/>
                          <a:ea typeface="+mn-ea"/>
                          <a:cs typeface="+mn-cs"/>
                        </a:rPr>
                        <a:t>① 基于CNN的抓取点识别</a:t>
                      </a:r>
                      <a:endParaRPr lang="en-US" altLang="en-US" sz="2400" b="0" kern="1200" dirty="0">
                        <a:ln>
                          <a:solidFill>
                            <a:schemeClr val="bg1"/>
                          </a:solidFill>
                        </a:ln>
                        <a:solidFill>
                          <a:schemeClr val="bg1"/>
                        </a:solidFill>
                        <a:latin typeface="+mn-lt"/>
                        <a:ea typeface="+mn-ea"/>
                        <a:cs typeface="+mn-cs"/>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r>
                        <a:rPr lang="zh-CN" altLang="en-US" sz="2400" b="0" kern="1200" dirty="0">
                          <a:solidFill>
                            <a:schemeClr val="bg1">
                              <a:lumMod val="50000"/>
                            </a:schemeClr>
                          </a:solidFill>
                          <a:latin typeface="+mn-lt"/>
                          <a:ea typeface="+mn-ea"/>
                          <a:cs typeface="+mn-cs"/>
                        </a:rPr>
                        <a:t>② </a:t>
                      </a:r>
                      <a:r>
                        <a:rPr lang="en-US" altLang="zh-CN" sz="2400" b="0" kern="1200" dirty="0">
                          <a:solidFill>
                            <a:schemeClr val="bg1">
                              <a:lumMod val="50000"/>
                            </a:schemeClr>
                          </a:solidFill>
                          <a:latin typeface="+mn-lt"/>
                          <a:ea typeface="+mn-ea"/>
                          <a:cs typeface="+mn-cs"/>
                        </a:rPr>
                        <a:t>速度</a:t>
                      </a:r>
                      <a:r>
                        <a:rPr lang="zh-CN" altLang="en-US" sz="2400" b="0" kern="1200" dirty="0">
                          <a:solidFill>
                            <a:schemeClr val="bg1">
                              <a:lumMod val="50000"/>
                            </a:schemeClr>
                          </a:solidFill>
                          <a:latin typeface="+mn-lt"/>
                          <a:ea typeface="+mn-ea"/>
                          <a:cs typeface="+mn-cs"/>
                        </a:rPr>
                        <a:t>伺服控制</a:t>
                      </a:r>
                      <a:endParaRPr lang="zh-CN" altLang="en-US" sz="24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buClrTx/>
                        <a:buSzTx/>
                        <a:buFontTx/>
                      </a:pPr>
                      <a:r>
                        <a:rPr lang="zh-CN" altLang="en-US" sz="2400" b="0" kern="1200" dirty="0">
                          <a:ln>
                            <a:solidFill>
                              <a:schemeClr val="bg1"/>
                            </a:solidFill>
                          </a:ln>
                          <a:solidFill>
                            <a:schemeClr val="bg1"/>
                          </a:solidFill>
                          <a:latin typeface="+mn-lt"/>
                          <a:ea typeface="+mn-ea"/>
                          <a:cs typeface="+mn-cs"/>
                        </a:rPr>
                        <a:t>③ </a:t>
                      </a:r>
                      <a:r>
                        <a:rPr lang="en-US" altLang="zh-CN" sz="2400" b="0" kern="1200" dirty="0">
                          <a:ln>
                            <a:solidFill>
                              <a:schemeClr val="bg1"/>
                            </a:solidFill>
                          </a:ln>
                          <a:solidFill>
                            <a:schemeClr val="bg1"/>
                          </a:solidFill>
                          <a:latin typeface="+mn-lt"/>
                          <a:ea typeface="+mn-ea"/>
                          <a:cs typeface="+mn-cs"/>
                        </a:rPr>
                        <a:t>拉取动作</a:t>
                      </a:r>
                      <a:r>
                        <a:rPr lang="zh-CN" altLang="en-US" sz="2400" b="0" kern="1200" dirty="0">
                          <a:ln>
                            <a:solidFill>
                              <a:schemeClr val="bg1"/>
                            </a:solidFill>
                          </a:ln>
                          <a:solidFill>
                            <a:schemeClr val="bg1"/>
                          </a:solidFill>
                          <a:latin typeface="+mn-lt"/>
                          <a:ea typeface="+mn-ea"/>
                          <a:cs typeface="+mn-cs"/>
                        </a:rPr>
                        <a:t>控制</a:t>
                      </a:r>
                      <a:endParaRPr lang="zh-CN" altLang="en-US" sz="2400" b="0" kern="1200" dirty="0">
                        <a:ln>
                          <a:solidFill>
                            <a:schemeClr val="bg1"/>
                          </a:solidFill>
                        </a:ln>
                        <a:solidFill>
                          <a:schemeClr val="bg1"/>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r>
            </a:tbl>
          </a:graphicData>
        </a:graphic>
      </p:graphicFrame>
      <p:grpSp>
        <p:nvGrpSpPr>
          <p:cNvPr id="8" name="Group 7"/>
          <p:cNvGrpSpPr/>
          <p:nvPr/>
        </p:nvGrpSpPr>
        <p:grpSpPr>
          <a:xfrm>
            <a:off x="2200275" y="2811780"/>
            <a:ext cx="6947535" cy="2094081"/>
            <a:chOff x="368" y="6576"/>
            <a:chExt cx="10040" cy="2741"/>
          </a:xfrm>
        </p:grpSpPr>
        <p:grpSp>
          <p:nvGrpSpPr>
            <p:cNvPr id="39" name="Group 38"/>
            <p:cNvGrpSpPr/>
            <p:nvPr/>
          </p:nvGrpSpPr>
          <p:grpSpPr>
            <a:xfrm>
              <a:off x="368" y="6576"/>
              <a:ext cx="10040" cy="2741"/>
              <a:chOff x="368" y="6576"/>
              <a:chExt cx="10040" cy="2741"/>
            </a:xfrm>
          </p:grpSpPr>
          <p:grpSp>
            <p:nvGrpSpPr>
              <p:cNvPr id="17" name="Group 16"/>
              <p:cNvGrpSpPr/>
              <p:nvPr/>
            </p:nvGrpSpPr>
            <p:grpSpPr>
              <a:xfrm>
                <a:off x="368" y="6587"/>
                <a:ext cx="6206" cy="2448"/>
                <a:chOff x="759" y="5537"/>
                <a:chExt cx="6206" cy="2448"/>
              </a:xfrm>
            </p:grpSpPr>
            <p:sp>
              <p:nvSpPr>
                <p:cNvPr id="25" name="Text Box 24"/>
                <p:cNvSpPr txBox="1"/>
                <p:nvPr/>
              </p:nvSpPr>
              <p:spPr>
                <a:xfrm>
                  <a:off x="1383" y="7583"/>
                  <a:ext cx="1128" cy="401"/>
                </a:xfrm>
                <a:prstGeom prst="rect">
                  <a:avLst/>
                </a:prstGeom>
                <a:noFill/>
              </p:spPr>
              <p:txBody>
                <a:bodyPr wrap="square" rtlCol="0">
                  <a:spAutoFit/>
                </a:bodyPr>
                <a:p>
                  <a:r>
                    <a:rPr lang="en-US" altLang="en-US" sz="1400" dirty="0">
                      <a:latin typeface="+mn-lt"/>
                      <a:ea typeface="+mn-ea"/>
                    </a:rPr>
                    <a:t>深度图</a:t>
                  </a:r>
                  <a:endParaRPr lang="en-US" altLang="en-US" sz="1400" dirty="0">
                    <a:latin typeface="+mn-lt"/>
                    <a:ea typeface="+mn-ea"/>
                  </a:endParaRPr>
                </a:p>
              </p:txBody>
            </p:sp>
            <p:sp>
              <p:nvSpPr>
                <p:cNvPr id="13" name="Text Box 12"/>
                <p:cNvSpPr txBox="1"/>
                <p:nvPr/>
              </p:nvSpPr>
              <p:spPr>
                <a:xfrm>
                  <a:off x="5027" y="7584"/>
                  <a:ext cx="1128" cy="401"/>
                </a:xfrm>
                <a:prstGeom prst="rect">
                  <a:avLst/>
                </a:prstGeom>
                <a:noFill/>
              </p:spPr>
              <p:txBody>
                <a:bodyPr wrap="square" rtlCol="0">
                  <a:spAutoFit/>
                </a:bodyPr>
                <a:p>
                  <a:r>
                    <a:rPr lang="en-US" altLang="en-US" sz="1400" dirty="0">
                      <a:latin typeface="+mn-lt"/>
                      <a:ea typeface="+mn-ea"/>
                    </a:rPr>
                    <a:t>法线图</a:t>
                  </a:r>
                  <a:endParaRPr lang="en-US" altLang="en-US" sz="1400" dirty="0">
                    <a:latin typeface="+mn-lt"/>
                    <a:ea typeface="+mn-ea"/>
                  </a:endParaRPr>
                </a:p>
              </p:txBody>
            </p:sp>
            <p:pic>
              <p:nvPicPr>
                <p:cNvPr id="14" name="Picture 13" descr="normal1"/>
                <p:cNvPicPr>
                  <a:picLocks noChangeAspect="1"/>
                </p:cNvPicPr>
                <p:nvPr/>
              </p:nvPicPr>
              <p:blipFill>
                <a:blip r:embed="rId1"/>
                <a:stretch>
                  <a:fillRect/>
                </a:stretch>
              </p:blipFill>
              <p:spPr>
                <a:xfrm>
                  <a:off x="4578" y="5537"/>
                  <a:ext cx="2387" cy="1789"/>
                </a:xfrm>
                <a:prstGeom prst="rect">
                  <a:avLst/>
                </a:prstGeom>
              </p:spPr>
            </p:pic>
            <p:pic>
              <p:nvPicPr>
                <p:cNvPr id="15" name="Picture 14" descr="1_screenshot_26.11.2021"/>
                <p:cNvPicPr>
                  <a:picLocks noChangeAspect="1"/>
                </p:cNvPicPr>
                <p:nvPr/>
              </p:nvPicPr>
              <p:blipFill>
                <a:blip r:embed="rId2"/>
                <a:stretch>
                  <a:fillRect/>
                </a:stretch>
              </p:blipFill>
              <p:spPr>
                <a:xfrm>
                  <a:off x="759" y="5544"/>
                  <a:ext cx="2376" cy="1782"/>
                </a:xfrm>
                <a:prstGeom prst="rect">
                  <a:avLst/>
                </a:prstGeom>
              </p:spPr>
            </p:pic>
          </p:grpSp>
          <p:grpSp>
            <p:nvGrpSpPr>
              <p:cNvPr id="26" name="Group 25"/>
              <p:cNvGrpSpPr/>
              <p:nvPr/>
            </p:nvGrpSpPr>
            <p:grpSpPr>
              <a:xfrm>
                <a:off x="8021" y="6576"/>
                <a:ext cx="2387" cy="1788"/>
                <a:chOff x="13342" y="6387"/>
                <a:chExt cx="2387" cy="1788"/>
              </a:xfrm>
            </p:grpSpPr>
            <p:pic>
              <p:nvPicPr>
                <p:cNvPr id="22" name="Picture 21" descr="normal1"/>
                <p:cNvPicPr>
                  <a:picLocks noChangeAspect="1"/>
                </p:cNvPicPr>
                <p:nvPr/>
              </p:nvPicPr>
              <p:blipFill>
                <a:blip r:embed="rId1"/>
                <a:stretch>
                  <a:fillRect/>
                </a:stretch>
              </p:blipFill>
              <p:spPr>
                <a:xfrm>
                  <a:off x="13342" y="6387"/>
                  <a:ext cx="2387" cy="1789"/>
                </a:xfrm>
                <a:prstGeom prst="rect">
                  <a:avLst/>
                </a:prstGeom>
              </p:spPr>
            </p:pic>
            <p:sp>
              <p:nvSpPr>
                <p:cNvPr id="23" name="Rectangle 22"/>
                <p:cNvSpPr/>
                <p:nvPr/>
              </p:nvSpPr>
              <p:spPr>
                <a:xfrm>
                  <a:off x="13343" y="7104"/>
                  <a:ext cx="2386" cy="340"/>
                </a:xfrm>
                <a:prstGeom prst="rect">
                  <a:avLst/>
                </a:prstGeom>
                <a:noFill/>
                <a:ln w="22225">
                  <a:solidFill>
                    <a:srgbClr val="2C2C2C"/>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a:ln>
                      <a:solidFill>
                        <a:schemeClr val="bg1">
                          <a:lumMod val="85000"/>
                        </a:schemeClr>
                      </a:solidFill>
                    </a:ln>
                    <a:solidFill>
                      <a:schemeClr val="bg1"/>
                    </a:solidFill>
                    <a:latin typeface="+mj-lt"/>
                  </a:endParaRPr>
                </a:p>
              </p:txBody>
            </p:sp>
            <p:cxnSp>
              <p:nvCxnSpPr>
                <p:cNvPr id="24" name="Straight Arrow Connector 23"/>
                <p:cNvCxnSpPr/>
                <p:nvPr/>
              </p:nvCxnSpPr>
              <p:spPr>
                <a:xfrm flipV="1">
                  <a:off x="14637" y="6761"/>
                  <a:ext cx="633" cy="141"/>
                </a:xfrm>
                <a:prstGeom prst="straightConnector1">
                  <a:avLst/>
                </a:prstGeom>
                <a:solidFill>
                  <a:schemeClr val="accent1"/>
                </a:solidFill>
                <a:ln w="22225" cap="flat" cmpd="sng" algn="ctr">
                  <a:solidFill>
                    <a:srgbClr val="000066"/>
                  </a:solidFill>
                  <a:prstDash val="solid"/>
                  <a:round/>
                  <a:headEnd type="none" w="med" len="med"/>
                  <a:tailEnd type="arrow" w="med" len="med"/>
                </a:ln>
              </p:spPr>
            </p:cxnSp>
          </p:grpSp>
          <p:sp>
            <p:nvSpPr>
              <p:cNvPr id="38" name="Text Box 37"/>
              <p:cNvSpPr txBox="1"/>
              <p:nvPr/>
            </p:nvSpPr>
            <p:spPr>
              <a:xfrm>
                <a:off x="8231" y="8634"/>
                <a:ext cx="1968" cy="683"/>
              </a:xfrm>
              <a:prstGeom prst="rect">
                <a:avLst/>
              </a:prstGeom>
              <a:solidFill>
                <a:schemeClr val="bg1"/>
              </a:solidFill>
            </p:spPr>
            <p:txBody>
              <a:bodyPr wrap="square" rtlCol="0" anchor="t">
                <a:spAutoFit/>
              </a:bodyPr>
              <a:p>
                <a:pPr algn="ctr"/>
                <a:r>
                  <a:rPr lang="en-US" altLang="en-US" sz="1400" dirty="0">
                    <a:latin typeface="+mn-lt"/>
                    <a:ea typeface="+mn-ea"/>
                    <a:sym typeface="+mn-ea"/>
                  </a:rPr>
                  <a:t>把手检测</a:t>
                </a:r>
                <a:endParaRPr lang="en-US" altLang="en-US" sz="1400" dirty="0">
                  <a:latin typeface="+mn-lt"/>
                  <a:ea typeface="+mn-ea"/>
                  <a:sym typeface="+mn-ea"/>
                </a:endParaRPr>
              </a:p>
              <a:p>
                <a:pPr algn="ctr"/>
                <a:r>
                  <a:rPr lang="en-US" altLang="en-US" sz="1400" dirty="0">
                    <a:latin typeface="+mn-lt"/>
                    <a:ea typeface="+mn-ea"/>
                  </a:rPr>
                  <a:t>采样法线方向</a:t>
                </a:r>
                <a:endParaRPr lang="en-US" altLang="en-US" sz="1400" dirty="0">
                  <a:latin typeface="+mn-lt"/>
                  <a:ea typeface="+mn-ea"/>
                </a:endParaRPr>
              </a:p>
            </p:txBody>
          </p:sp>
        </p:grpSp>
        <p:sp>
          <p:nvSpPr>
            <p:cNvPr id="179" name="箭头: 右 178"/>
            <p:cNvSpPr/>
            <p:nvPr/>
          </p:nvSpPr>
          <p:spPr>
            <a:xfrm>
              <a:off x="3123" y="7293"/>
              <a:ext cx="685" cy="391"/>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箭头: 右 178"/>
            <p:cNvSpPr/>
            <p:nvPr/>
          </p:nvSpPr>
          <p:spPr>
            <a:xfrm>
              <a:off x="6955" y="7293"/>
              <a:ext cx="685" cy="391"/>
            </a:xfrm>
            <a:prstGeom prst="rightArrow">
              <a:avLst>
                <a:gd name="adj1" fmla="val 30915"/>
                <a:gd name="adj2" fmla="val 68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9" name="Picture 1"/>
          <p:cNvPicPr>
            <a:picLocks noChangeAspect="1"/>
          </p:cNvPicPr>
          <p:nvPr/>
        </p:nvPicPr>
        <p:blipFill>
          <a:blip r:embed="rId3"/>
          <a:stretch>
            <a:fillRect/>
          </a:stretch>
        </p:blipFill>
        <p:spPr>
          <a:xfrm>
            <a:off x="2091055" y="5213350"/>
            <a:ext cx="8138795" cy="1195070"/>
          </a:xfrm>
          <a:prstGeom prst="rect">
            <a:avLst/>
          </a:prstGeom>
          <a:noFill/>
          <a:ln>
            <a:noFill/>
          </a:ln>
        </p:spPr>
      </p:pic>
      <p:sp>
        <p:nvSpPr>
          <p:cNvPr id="4" name="Text Box 3"/>
          <p:cNvSpPr txBox="1"/>
          <p:nvPr/>
        </p:nvSpPr>
        <p:spPr>
          <a:xfrm>
            <a:off x="828040" y="5012055"/>
            <a:ext cx="1198880" cy="398780"/>
          </a:xfrm>
          <a:prstGeom prst="rect">
            <a:avLst/>
          </a:prstGeom>
          <a:solidFill>
            <a:schemeClr val="bg1"/>
          </a:solidFill>
        </p:spPr>
        <p:txBody>
          <a:bodyPr wrap="none" rtlCol="0">
            <a:spAutoFit/>
          </a:bodyPr>
          <a:p>
            <a:r>
              <a:rPr lang="en-US" altLang="en-US" sz="2000" dirty="0" smtClean="0">
                <a:latin typeface="+mn-lt"/>
                <a:ea typeface="+mn-ea"/>
              </a:rPr>
              <a:t>此图要改</a:t>
            </a:r>
            <a:endParaRPr lang="en-US" altLang="en-US" sz="2000" dirty="0" smtClean="0">
              <a:latin typeface="+mn-lt"/>
              <a:ea typeface="+mn-ea"/>
            </a:endParaRPr>
          </a:p>
        </p:txBody>
      </p:sp>
      <p:sp>
        <p:nvSpPr>
          <p:cNvPr id="46" name="矩形 45"/>
          <p:cNvSpPr/>
          <p:nvPr/>
        </p:nvSpPr>
        <p:spPr>
          <a:xfrm>
            <a:off x="10371455" y="2343785"/>
            <a:ext cx="1729105" cy="62103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a:ea typeface="黑体"/>
                <a:cs typeface="+mn-cs"/>
              </a:rPr>
              <a:t>※</a:t>
            </a:r>
            <a:r>
              <a:rPr kumimoji="0" lang="zh-CN" altLang="en-US" sz="2800" b="1" i="0" u="none" strike="noStrike" kern="0" cap="none" spc="0" normalizeH="0" baseline="0" noProof="0" dirty="0">
                <a:ln>
                  <a:noFill/>
                </a:ln>
                <a:solidFill>
                  <a:srgbClr val="FF0000"/>
                </a:solidFill>
                <a:effectLst/>
                <a:uLnTx/>
                <a:uFillTx/>
                <a:latin typeface="Times New Roman"/>
                <a:ea typeface="黑体"/>
                <a:cs typeface="+mn-cs"/>
              </a:rPr>
              <a:t>创新点</a:t>
            </a:r>
            <a:endParaRPr kumimoji="0" lang="en-US" altLang="zh-CN" sz="2800" b="1" i="0" u="none" strike="noStrike" kern="0" cap="none" spc="0" normalizeH="0" baseline="0" noProof="0" dirty="0">
              <a:ln>
                <a:noFill/>
              </a:ln>
              <a:solidFill>
                <a:srgbClr val="FF0000"/>
              </a:solidFill>
              <a:effectLst/>
              <a:uLnTx/>
              <a:uFillTx/>
              <a:latin typeface="Times New Roman"/>
              <a:ea typeface="黑体"/>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实验结果与分析：</a:t>
            </a:r>
            <a:r>
              <a:rPr lang="en-US" altLang="zh-CN" dirty="0"/>
              <a:t>把手抓取数据集</a:t>
            </a:r>
            <a:r>
              <a:rPr lang="en-US" altLang="en-US" dirty="0"/>
              <a:t>展示</a:t>
            </a:r>
            <a:endParaRPr lang="en-US" altLang="zh-CN" dirty="0"/>
          </a:p>
          <a:p>
            <a:pPr lvl="1"/>
            <a:endParaRPr lang="zh-CN" altLang="en-US" sz="2800" b="0" dirty="0"/>
          </a:p>
        </p:txBody>
      </p:sp>
      <p:sp>
        <p:nvSpPr>
          <p:cNvPr id="3" name="标题 2"/>
          <p:cNvSpPr>
            <a:spLocks noGrp="1"/>
          </p:cNvSpPr>
          <p:nvPr>
            <p:ph type="title"/>
          </p:nvPr>
        </p:nvSpPr>
        <p:spPr/>
        <p:txBody>
          <a:bodyPr/>
          <a:lstStyle/>
          <a:p>
            <a:r>
              <a:rPr lang="en-US" altLang="zh-CN" dirty="0"/>
              <a:t>3.2  </a:t>
            </a:r>
            <a:r>
              <a:rPr lang="zh-CN" altLang="en-US" dirty="0">
                <a:sym typeface="+mn-ea"/>
              </a:rPr>
              <a:t>基于视觉识别和伺服算法的机械臂自主操作</a:t>
            </a:r>
            <a:endParaRPr lang="zh-CN" altLang="en-US" dirty="0"/>
          </a:p>
        </p:txBody>
      </p:sp>
      <p:graphicFrame>
        <p:nvGraphicFramePr>
          <p:cNvPr id="10" name="Table 9"/>
          <p:cNvGraphicFramePr/>
          <p:nvPr/>
        </p:nvGraphicFramePr>
        <p:xfrm>
          <a:off x="3618865" y="5823585"/>
          <a:ext cx="4954270" cy="609600"/>
        </p:xfrm>
        <a:graphic>
          <a:graphicData uri="http://schemas.openxmlformats.org/drawingml/2006/table">
            <a:tbl>
              <a:tblPr firstRow="1" bandRow="1">
                <a:tableStyleId>{5940675A-B579-460E-94D1-54222C63F5DA}</a:tableStyleId>
              </a:tblPr>
              <a:tblGrid>
                <a:gridCol w="1025525"/>
                <a:gridCol w="1450975"/>
                <a:gridCol w="1295400"/>
                <a:gridCol w="1182370"/>
              </a:tblGrid>
              <a:tr h="304800">
                <a:tc>
                  <a:txBody>
                    <a:bodyPr/>
                    <a:p>
                      <a:pPr indent="0">
                        <a:buNone/>
                      </a:pPr>
                      <a:endParaRPr lang="en-US" sz="20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itchFamily="18" charset="0"/>
                          <a:cs typeface="Times New Roman" pitchFamily="18" charset="0"/>
                        </a:rPr>
                        <a:t>家具模型</a:t>
                      </a:r>
                      <a:endParaRPr lang="en-US" sz="20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itchFamily="18" charset="0"/>
                          <a:cs typeface="Times New Roman" pitchFamily="18" charset="0"/>
                        </a:rPr>
                        <a:t>抽屉</a:t>
                      </a:r>
                      <a:endParaRPr lang="en-US" sz="20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itchFamily="18" charset="0"/>
                          <a:cs typeface="Times New Roman" pitchFamily="18" charset="0"/>
                        </a:rPr>
                        <a:t>门</a:t>
                      </a:r>
                      <a:endParaRPr lang="en-US" sz="20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8915">
                <a:tc>
                  <a:txBody>
                    <a:bodyPr/>
                    <a:p>
                      <a:pPr indent="0">
                        <a:buNone/>
                      </a:pPr>
                      <a:r>
                        <a:rPr lang="en-US" sz="2000" b="0">
                          <a:latin typeface="Times New Roman" pitchFamily="18" charset="0"/>
                          <a:cs typeface="Times New Roman" pitchFamily="18" charset="0"/>
                        </a:rPr>
                        <a:t>个数</a:t>
                      </a:r>
                      <a:endParaRPr lang="en-US" sz="20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itchFamily="18" charset="0"/>
                          <a:cs typeface="Times New Roman" pitchFamily="18" charset="0"/>
                        </a:rPr>
                        <a:t>102</a:t>
                      </a:r>
                      <a:endParaRPr lang="en-US" sz="20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itchFamily="18" charset="0"/>
                          <a:cs typeface="Times New Roman" pitchFamily="18" charset="0"/>
                        </a:rPr>
                        <a:t>185</a:t>
                      </a:r>
                      <a:endParaRPr lang="en-US" sz="20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Times New Roman" pitchFamily="18" charset="0"/>
                          <a:cs typeface="Times New Roman" pitchFamily="18" charset="0"/>
                        </a:rPr>
                        <a:t>93</a:t>
                      </a:r>
                      <a:endParaRPr lang="en-US" sz="20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6" name="Group 5"/>
          <p:cNvGrpSpPr/>
          <p:nvPr/>
        </p:nvGrpSpPr>
        <p:grpSpPr>
          <a:xfrm>
            <a:off x="3323590" y="1555115"/>
            <a:ext cx="5499100" cy="3978275"/>
            <a:chOff x="5005" y="1815"/>
            <a:chExt cx="9929" cy="7416"/>
          </a:xfrm>
        </p:grpSpPr>
        <p:pic>
          <p:nvPicPr>
            <p:cNvPr id="8" name="Picture 7" descr="rgb_230"/>
            <p:cNvPicPr>
              <a:picLocks noChangeAspect="1"/>
            </p:cNvPicPr>
            <p:nvPr/>
          </p:nvPicPr>
          <p:blipFill>
            <a:blip r:embed="rId1"/>
            <a:stretch>
              <a:fillRect/>
            </a:stretch>
          </p:blipFill>
          <p:spPr>
            <a:xfrm>
              <a:off x="5008" y="6749"/>
              <a:ext cx="3310" cy="2482"/>
            </a:xfrm>
            <a:prstGeom prst="rect">
              <a:avLst/>
            </a:prstGeom>
            <a:ln w="28575" cmpd="sng">
              <a:noFill/>
              <a:prstDash val="solid"/>
            </a:ln>
          </p:spPr>
        </p:pic>
        <p:pic>
          <p:nvPicPr>
            <p:cNvPr id="7" name="Picture 6" descr="segmentation_230"/>
            <p:cNvPicPr/>
            <p:nvPr/>
          </p:nvPicPr>
          <p:blipFill>
            <a:blip r:embed="rId2"/>
            <a:stretch>
              <a:fillRect/>
            </a:stretch>
          </p:blipFill>
          <p:spPr>
            <a:xfrm>
              <a:off x="8318" y="6757"/>
              <a:ext cx="3312" cy="2474"/>
            </a:xfrm>
            <a:prstGeom prst="rect">
              <a:avLst/>
            </a:prstGeom>
            <a:ln w="28575" cmpd="sng">
              <a:noFill/>
              <a:prstDash val="solid"/>
            </a:ln>
          </p:spPr>
        </p:pic>
        <p:pic>
          <p:nvPicPr>
            <p:cNvPr id="12" name="Picture 11" descr="1_screenshot_27.11.2021"/>
            <p:cNvPicPr/>
            <p:nvPr/>
          </p:nvPicPr>
          <p:blipFill>
            <a:blip r:embed="rId3"/>
            <a:stretch>
              <a:fillRect/>
            </a:stretch>
          </p:blipFill>
          <p:spPr>
            <a:xfrm>
              <a:off x="11622" y="6748"/>
              <a:ext cx="3312" cy="2478"/>
            </a:xfrm>
            <a:prstGeom prst="rect">
              <a:avLst/>
            </a:prstGeom>
            <a:ln w="28575" cmpd="sng">
              <a:noFill/>
              <a:prstDash val="solid"/>
            </a:ln>
          </p:spPr>
        </p:pic>
        <p:pic>
          <p:nvPicPr>
            <p:cNvPr id="14" name="Picture 13" descr="2_screenshot_27.11.2021"/>
            <p:cNvPicPr/>
            <p:nvPr/>
          </p:nvPicPr>
          <p:blipFill>
            <a:blip r:embed="rId4"/>
            <a:stretch>
              <a:fillRect/>
            </a:stretch>
          </p:blipFill>
          <p:spPr>
            <a:xfrm>
              <a:off x="11622" y="1815"/>
              <a:ext cx="3312" cy="2477"/>
            </a:xfrm>
            <a:prstGeom prst="rect">
              <a:avLst/>
            </a:prstGeom>
            <a:ln w="28575" cmpd="sng">
              <a:noFill/>
              <a:prstDash val="solid"/>
            </a:ln>
          </p:spPr>
        </p:pic>
        <p:pic>
          <p:nvPicPr>
            <p:cNvPr id="17" name="Picture 16" descr="3_screenshot_27.11.2021"/>
            <p:cNvPicPr/>
            <p:nvPr/>
          </p:nvPicPr>
          <p:blipFill>
            <a:blip r:embed="rId5"/>
            <a:stretch>
              <a:fillRect/>
            </a:stretch>
          </p:blipFill>
          <p:spPr>
            <a:xfrm>
              <a:off x="11622" y="4296"/>
              <a:ext cx="3312" cy="2477"/>
            </a:xfrm>
            <a:prstGeom prst="rect">
              <a:avLst/>
            </a:prstGeom>
            <a:ln w="28575" cmpd="sng">
              <a:noFill/>
              <a:prstDash val="solid"/>
            </a:ln>
          </p:spPr>
        </p:pic>
        <p:pic>
          <p:nvPicPr>
            <p:cNvPr id="18" name="Picture 17" descr="segmentation_183"/>
            <p:cNvPicPr>
              <a:picLocks noChangeAspect="1"/>
            </p:cNvPicPr>
            <p:nvPr/>
          </p:nvPicPr>
          <p:blipFill>
            <a:blip r:embed="rId6"/>
            <a:stretch>
              <a:fillRect/>
            </a:stretch>
          </p:blipFill>
          <p:spPr>
            <a:xfrm>
              <a:off x="8317" y="1815"/>
              <a:ext cx="3305" cy="2479"/>
            </a:xfrm>
            <a:prstGeom prst="rect">
              <a:avLst/>
            </a:prstGeom>
            <a:ln w="28575" cmpd="sng">
              <a:noFill/>
              <a:prstDash val="solid"/>
            </a:ln>
          </p:spPr>
        </p:pic>
        <p:pic>
          <p:nvPicPr>
            <p:cNvPr id="19" name="Picture 18" descr="segmentation_194"/>
            <p:cNvPicPr>
              <a:picLocks noChangeAspect="1"/>
            </p:cNvPicPr>
            <p:nvPr/>
          </p:nvPicPr>
          <p:blipFill>
            <a:blip r:embed="rId7"/>
            <a:stretch>
              <a:fillRect/>
            </a:stretch>
          </p:blipFill>
          <p:spPr>
            <a:xfrm>
              <a:off x="8315" y="4293"/>
              <a:ext cx="3307" cy="2480"/>
            </a:xfrm>
            <a:prstGeom prst="rect">
              <a:avLst/>
            </a:prstGeom>
            <a:ln w="28575" cmpd="sng">
              <a:noFill/>
              <a:prstDash val="solid"/>
            </a:ln>
          </p:spPr>
        </p:pic>
        <p:pic>
          <p:nvPicPr>
            <p:cNvPr id="20" name="Picture 19" descr="rgb_183"/>
            <p:cNvPicPr/>
            <p:nvPr/>
          </p:nvPicPr>
          <p:blipFill>
            <a:blip r:embed="rId8">
              <a:lum contrast="22000"/>
            </a:blip>
            <a:stretch>
              <a:fillRect/>
            </a:stretch>
          </p:blipFill>
          <p:spPr>
            <a:xfrm>
              <a:off x="5005" y="1815"/>
              <a:ext cx="3312" cy="2479"/>
            </a:xfrm>
            <a:prstGeom prst="rect">
              <a:avLst/>
            </a:prstGeom>
            <a:ln w="28575" cmpd="sng">
              <a:noFill/>
              <a:prstDash val="solid"/>
            </a:ln>
          </p:spPr>
        </p:pic>
        <p:pic>
          <p:nvPicPr>
            <p:cNvPr id="21" name="Picture 20" descr="rgb_194"/>
            <p:cNvPicPr>
              <a:picLocks noChangeAspect="1"/>
            </p:cNvPicPr>
            <p:nvPr/>
          </p:nvPicPr>
          <p:blipFill>
            <a:blip r:embed="rId9"/>
            <a:stretch>
              <a:fillRect/>
            </a:stretch>
          </p:blipFill>
          <p:spPr>
            <a:xfrm>
              <a:off x="5005" y="4270"/>
              <a:ext cx="3313" cy="2479"/>
            </a:xfrm>
            <a:prstGeom prst="rect">
              <a:avLst/>
            </a:prstGeom>
            <a:ln w="28575" cmpd="sng">
              <a:noFill/>
              <a:prstDash val="solid"/>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889476"/>
            <a:ext cx="11520000" cy="557213"/>
          </a:xfrm>
        </p:spPr>
        <p:txBody>
          <a:bodyPr/>
          <a:lstStyle/>
          <a:p>
            <a:r>
              <a:rPr lang="zh-CN" altLang="en-US" dirty="0"/>
              <a:t>研究背景</a:t>
            </a:r>
            <a:endParaRPr lang="en-US" altLang="zh-CN" dirty="0"/>
          </a:p>
          <a:p>
            <a:pPr lvl="1" algn="just"/>
            <a:r>
              <a:rPr lang="zh-CN" altLang="en-US" sz="2800" dirty="0"/>
              <a:t>国家自然科学基金联合基金重点项目，多源数据驱动的虚拟现实场景快速构建，</a:t>
            </a:r>
            <a:r>
              <a:rPr lang="en-US" altLang="zh-CN" sz="2800" dirty="0"/>
              <a:t>U1736217</a:t>
            </a:r>
            <a:r>
              <a:rPr lang="zh-CN" altLang="en-US" sz="2800" dirty="0"/>
              <a:t>，</a:t>
            </a:r>
            <a:r>
              <a:rPr lang="en-US" altLang="zh-CN" sz="2800" dirty="0"/>
              <a:t>2018.01.01-2021.12.30</a:t>
            </a:r>
            <a:endParaRPr lang="en-US" altLang="zh-CN" dirty="0"/>
          </a:p>
        </p:txBody>
      </p:sp>
      <p:sp>
        <p:nvSpPr>
          <p:cNvPr id="3" name="标题 2"/>
          <p:cNvSpPr>
            <a:spLocks noGrp="1"/>
          </p:cNvSpPr>
          <p:nvPr>
            <p:ph type="title"/>
          </p:nvPr>
        </p:nvSpPr>
        <p:spPr/>
        <p:txBody>
          <a:bodyPr/>
          <a:lstStyle/>
          <a:p>
            <a:r>
              <a:rPr lang="zh-CN" altLang="en-US" dirty="0"/>
              <a:t>一、研究背景与研究现状</a:t>
            </a:r>
            <a:endParaRPr lang="zh-CN" altLang="en-US" dirty="0"/>
          </a:p>
        </p:txBody>
      </p:sp>
      <p:pic>
        <p:nvPicPr>
          <p:cNvPr id="19"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3432" y="2780928"/>
            <a:ext cx="4752528" cy="2667357"/>
          </a:xfrm>
          <a:prstGeom prst="rect">
            <a:avLst/>
          </a:prstGeom>
        </p:spPr>
      </p:pic>
      <p:grpSp>
        <p:nvGrpSpPr>
          <p:cNvPr id="22" name="组合 21"/>
          <p:cNvGrpSpPr/>
          <p:nvPr/>
        </p:nvGrpSpPr>
        <p:grpSpPr>
          <a:xfrm>
            <a:off x="5879976" y="2780928"/>
            <a:ext cx="5296186" cy="2683458"/>
            <a:chOff x="6240016" y="4158379"/>
            <a:chExt cx="4413789" cy="2236367"/>
          </a:xfrm>
        </p:grpSpPr>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l="12793" r="-1"/>
            <a:stretch>
              <a:fillRect/>
            </a:stretch>
          </p:blipFill>
          <p:spPr>
            <a:xfrm>
              <a:off x="6240016" y="4158379"/>
              <a:ext cx="2945368" cy="2232248"/>
            </a:xfrm>
            <a:prstGeom prst="rect">
              <a:avLst/>
            </a:prstGeom>
          </p:spPr>
        </p:pic>
        <p:pic>
          <p:nvPicPr>
            <p:cNvPr id="21" name="图片 20"/>
            <p:cNvPicPr>
              <a:picLocks noChangeAspect="1"/>
            </p:cNvPicPr>
            <p:nvPr/>
          </p:nvPicPr>
          <p:blipFill rotWithShape="1">
            <a:blip r:embed="rId3">
              <a:extLst>
                <a:ext uri="{28A0092B-C50C-407E-A947-70E740481C1C}">
                  <a14:useLocalDpi xmlns:a14="http://schemas.microsoft.com/office/drawing/2010/main" val="0"/>
                </a:ext>
              </a:extLst>
            </a:blip>
            <a:srcRect l="57088" r="9890"/>
            <a:stretch>
              <a:fillRect/>
            </a:stretch>
          </p:blipFill>
          <p:spPr>
            <a:xfrm>
              <a:off x="8976320" y="4158379"/>
              <a:ext cx="1677485" cy="22363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Tm="5425"/>
    </mc:Choice>
    <mc:Fallback>
      <p:transition spd="slow" advTm="542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sym typeface="+mn-ea"/>
              </a:rPr>
              <a:t>基于视觉识别和伺服算法的机械臂自主操作</a:t>
            </a:r>
            <a:endParaRPr lang="zh-CN" altLang="en-US" dirty="0"/>
          </a:p>
        </p:txBody>
      </p:sp>
      <p:sp>
        <p:nvSpPr>
          <p:cNvPr id="8" name="内容占位符 7"/>
          <p:cNvSpPr>
            <a:spLocks noGrp="1"/>
          </p:cNvSpPr>
          <p:nvPr>
            <p:ph idx="1"/>
          </p:nvPr>
        </p:nvSpPr>
        <p:spPr/>
        <p:txBody>
          <a:bodyPr/>
          <a:lstStyle/>
          <a:p>
            <a:r>
              <a:rPr lang="zh-CN" altLang="en-US" dirty="0"/>
              <a:t>实验结果与分析：</a:t>
            </a:r>
            <a:r>
              <a:rPr lang="en-US" altLang="zh-CN" dirty="0"/>
              <a:t>抓取点识别网络结果</a:t>
            </a:r>
            <a:endParaRPr lang="zh-CN" altLang="en-US" sz="2800" b="0" dirty="0"/>
          </a:p>
          <a:p>
            <a:endParaRPr lang="zh-CN" altLang="en-US" dirty="0"/>
          </a:p>
        </p:txBody>
      </p:sp>
      <p:grpSp>
        <p:nvGrpSpPr>
          <p:cNvPr id="5" name="Group 4"/>
          <p:cNvGrpSpPr>
            <a:grpSpLocks noChangeAspect="1"/>
          </p:cNvGrpSpPr>
          <p:nvPr/>
        </p:nvGrpSpPr>
        <p:grpSpPr>
          <a:xfrm rot="0">
            <a:off x="224790" y="1898015"/>
            <a:ext cx="7178675" cy="3502660"/>
            <a:chOff x="440" y="325"/>
            <a:chExt cx="20333" cy="9919"/>
          </a:xfrm>
        </p:grpSpPr>
        <p:pic>
          <p:nvPicPr>
            <p:cNvPr id="6" name="Picture 5" descr="0_3"/>
            <p:cNvPicPr>
              <a:picLocks noChangeAspect="1"/>
            </p:cNvPicPr>
            <p:nvPr/>
          </p:nvPicPr>
          <p:blipFill>
            <a:blip r:embed="rId1"/>
            <a:stretch>
              <a:fillRect/>
            </a:stretch>
          </p:blipFill>
          <p:spPr>
            <a:xfrm>
              <a:off x="440" y="325"/>
              <a:ext cx="10168" cy="4960"/>
            </a:xfrm>
            <a:prstGeom prst="rect">
              <a:avLst/>
            </a:prstGeom>
            <a:ln w="34925" cmpd="sng">
              <a:solidFill>
                <a:srgbClr val="2C2C2C"/>
              </a:solidFill>
              <a:prstDash val="solid"/>
            </a:ln>
          </p:spPr>
        </p:pic>
        <p:pic>
          <p:nvPicPr>
            <p:cNvPr id="7" name="Picture 6" descr="29_3"/>
            <p:cNvPicPr>
              <a:picLocks noChangeAspect="1"/>
            </p:cNvPicPr>
            <p:nvPr/>
          </p:nvPicPr>
          <p:blipFill>
            <a:blip r:embed="rId2"/>
            <a:stretch>
              <a:fillRect/>
            </a:stretch>
          </p:blipFill>
          <p:spPr>
            <a:xfrm>
              <a:off x="10608" y="325"/>
              <a:ext cx="10165" cy="4959"/>
            </a:xfrm>
            <a:prstGeom prst="rect">
              <a:avLst/>
            </a:prstGeom>
            <a:ln w="34925" cmpd="sng">
              <a:solidFill>
                <a:srgbClr val="2C2C2C"/>
              </a:solidFill>
              <a:prstDash val="solid"/>
            </a:ln>
          </p:spPr>
        </p:pic>
        <p:pic>
          <p:nvPicPr>
            <p:cNvPr id="15" name="Picture 14" descr="38_3"/>
            <p:cNvPicPr>
              <a:picLocks noChangeAspect="1"/>
            </p:cNvPicPr>
            <p:nvPr/>
          </p:nvPicPr>
          <p:blipFill>
            <a:blip r:embed="rId3"/>
            <a:stretch>
              <a:fillRect/>
            </a:stretch>
          </p:blipFill>
          <p:spPr>
            <a:xfrm>
              <a:off x="440" y="5284"/>
              <a:ext cx="10169" cy="4960"/>
            </a:xfrm>
            <a:prstGeom prst="rect">
              <a:avLst/>
            </a:prstGeom>
            <a:ln w="34925" cmpd="sng">
              <a:solidFill>
                <a:srgbClr val="2C2C2C"/>
              </a:solidFill>
              <a:prstDash val="solid"/>
            </a:ln>
          </p:spPr>
        </p:pic>
        <p:pic>
          <p:nvPicPr>
            <p:cNvPr id="16" name="Picture 15" descr="75_3"/>
            <p:cNvPicPr>
              <a:picLocks noChangeAspect="1"/>
            </p:cNvPicPr>
            <p:nvPr/>
          </p:nvPicPr>
          <p:blipFill>
            <a:blip r:embed="rId4"/>
            <a:stretch>
              <a:fillRect/>
            </a:stretch>
          </p:blipFill>
          <p:spPr>
            <a:xfrm>
              <a:off x="10609" y="5285"/>
              <a:ext cx="10164" cy="4958"/>
            </a:xfrm>
            <a:prstGeom prst="rect">
              <a:avLst/>
            </a:prstGeom>
            <a:ln w="34925" cmpd="sng">
              <a:solidFill>
                <a:srgbClr val="2C2C2C"/>
              </a:solidFill>
              <a:prstDash val="solid"/>
            </a:ln>
          </p:spPr>
        </p:pic>
      </p:grpSp>
      <p:sp>
        <p:nvSpPr>
          <p:cNvPr id="13" name="Text Box 12"/>
          <p:cNvSpPr txBox="1"/>
          <p:nvPr/>
        </p:nvSpPr>
        <p:spPr>
          <a:xfrm>
            <a:off x="2922905" y="5484495"/>
            <a:ext cx="1706880" cy="398780"/>
          </a:xfrm>
          <a:prstGeom prst="rect">
            <a:avLst/>
          </a:prstGeom>
          <a:noFill/>
        </p:spPr>
        <p:txBody>
          <a:bodyPr wrap="none" rtlCol="0">
            <a:spAutoFit/>
          </a:bodyPr>
          <a:p>
            <a:r>
              <a:rPr lang="en-US" altLang="en-US" sz="2000" dirty="0" smtClean="0">
                <a:latin typeface="+mn-lt"/>
                <a:ea typeface="+mn-ea"/>
              </a:rPr>
              <a:t>识别成功示例</a:t>
            </a:r>
            <a:endParaRPr lang="en-US" altLang="en-US" sz="2000" dirty="0" smtClean="0">
              <a:latin typeface="+mn-lt"/>
              <a:ea typeface="+mn-ea"/>
            </a:endParaRPr>
          </a:p>
        </p:txBody>
      </p:sp>
      <p:sp>
        <p:nvSpPr>
          <p:cNvPr id="14" name="Text Box 13"/>
          <p:cNvSpPr txBox="1"/>
          <p:nvPr/>
        </p:nvSpPr>
        <p:spPr>
          <a:xfrm>
            <a:off x="9312910" y="5484495"/>
            <a:ext cx="1706880" cy="398780"/>
          </a:xfrm>
          <a:prstGeom prst="rect">
            <a:avLst/>
          </a:prstGeom>
          <a:solidFill>
            <a:schemeClr val="bg1"/>
          </a:solidFill>
        </p:spPr>
        <p:txBody>
          <a:bodyPr wrap="none" rtlCol="0">
            <a:spAutoFit/>
          </a:bodyPr>
          <a:p>
            <a:r>
              <a:rPr lang="en-US" altLang="en-US" sz="2000" dirty="0" smtClean="0">
                <a:latin typeface="+mn-lt"/>
                <a:ea typeface="+mn-ea"/>
              </a:rPr>
              <a:t>识别失败示例</a:t>
            </a:r>
            <a:endParaRPr lang="en-US" altLang="en-US" sz="2000" dirty="0" smtClean="0">
              <a:latin typeface="+mn-lt"/>
              <a:ea typeface="+mn-ea"/>
            </a:endParaRPr>
          </a:p>
        </p:txBody>
      </p:sp>
      <p:grpSp>
        <p:nvGrpSpPr>
          <p:cNvPr id="18" name="Group 17"/>
          <p:cNvGrpSpPr>
            <a:grpSpLocks noChangeAspect="1"/>
          </p:cNvGrpSpPr>
          <p:nvPr/>
        </p:nvGrpSpPr>
        <p:grpSpPr>
          <a:xfrm rot="0">
            <a:off x="8366760" y="1886585"/>
            <a:ext cx="3599180" cy="3513455"/>
            <a:chOff x="2570" y="2850"/>
            <a:chExt cx="9426" cy="9197"/>
          </a:xfrm>
        </p:grpSpPr>
        <p:pic>
          <p:nvPicPr>
            <p:cNvPr id="4" name="Picture 3" descr="73_3"/>
            <p:cNvPicPr>
              <a:picLocks noChangeAspect="1"/>
            </p:cNvPicPr>
            <p:nvPr/>
          </p:nvPicPr>
          <p:blipFill>
            <a:blip r:embed="rId5"/>
            <a:stretch>
              <a:fillRect/>
            </a:stretch>
          </p:blipFill>
          <p:spPr>
            <a:xfrm>
              <a:off x="2570" y="2850"/>
              <a:ext cx="9427" cy="4599"/>
            </a:xfrm>
            <a:prstGeom prst="rect">
              <a:avLst/>
            </a:prstGeom>
            <a:ln w="28575" cmpd="sng">
              <a:solidFill>
                <a:schemeClr val="tx1"/>
              </a:solidFill>
              <a:prstDash val="solid"/>
            </a:ln>
          </p:spPr>
        </p:pic>
        <p:pic>
          <p:nvPicPr>
            <p:cNvPr id="17" name="Picture 16" descr="70_3"/>
            <p:cNvPicPr>
              <a:picLocks noChangeAspect="1"/>
            </p:cNvPicPr>
            <p:nvPr/>
          </p:nvPicPr>
          <p:blipFill>
            <a:blip r:embed="rId6"/>
            <a:stretch>
              <a:fillRect/>
            </a:stretch>
          </p:blipFill>
          <p:spPr>
            <a:xfrm>
              <a:off x="2570" y="7449"/>
              <a:ext cx="9427" cy="4599"/>
            </a:xfrm>
            <a:prstGeom prst="rect">
              <a:avLst/>
            </a:prstGeom>
            <a:ln w="28575" cmpd="sng">
              <a:solidFill>
                <a:schemeClr val="tx1"/>
              </a:solidFill>
              <a:prstDash val="solid"/>
            </a:ln>
          </p:spPr>
        </p:pic>
      </p:grpSp>
      <p:cxnSp>
        <p:nvCxnSpPr>
          <p:cNvPr id="19" name="Straight Connector 18"/>
          <p:cNvCxnSpPr/>
          <p:nvPr/>
        </p:nvCxnSpPr>
        <p:spPr>
          <a:xfrm>
            <a:off x="7885430" y="1898015"/>
            <a:ext cx="0" cy="3528695"/>
          </a:xfrm>
          <a:prstGeom prst="line">
            <a:avLst/>
          </a:prstGeom>
          <a:solidFill>
            <a:schemeClr val="accent1"/>
          </a:solidFill>
          <a:ln w="38100" cap="flat" cmpd="sng" algn="ctr">
            <a:solidFill>
              <a:schemeClr val="tx1"/>
            </a:solidFill>
            <a:prstDash val="sysDash"/>
            <a:round/>
            <a:headEnd type="none" w="med" len="med"/>
            <a:tailEnd type="none" w="med" len="med"/>
          </a:ln>
        </p:spPr>
      </p:cxnSp>
      <p:sp>
        <p:nvSpPr>
          <p:cNvPr id="2" name="文本框 4"/>
          <p:cNvSpPr txBox="1"/>
          <p:nvPr/>
        </p:nvSpPr>
        <p:spPr>
          <a:xfrm>
            <a:off x="2826830" y="6006379"/>
            <a:ext cx="6278880" cy="460375"/>
          </a:xfrm>
          <a:prstGeom prst="rect">
            <a:avLst/>
          </a:prstGeom>
          <a:noFill/>
        </p:spPr>
        <p:txBody>
          <a:bodyPr wrap="none" rtlCol="0">
            <a:spAutoFit/>
          </a:bodyPr>
          <a:p>
            <a:r>
              <a:rPr kumimoji="1" lang="zh-CN" altLang="en-US" sz="2400" dirty="0">
                <a:latin typeface="+mn-lt"/>
                <a:ea typeface="+mn-ea"/>
              </a:rPr>
              <a:t>结论：</a:t>
            </a:r>
            <a:r>
              <a:rPr kumimoji="1" lang="en-US" altLang="zh-CN" sz="2400" dirty="0">
                <a:latin typeface="+mn-lt"/>
                <a:ea typeface="+mn-ea"/>
              </a:rPr>
              <a:t>背景复杂有干扰物的图片容易识别错误</a:t>
            </a:r>
            <a:endParaRPr kumimoji="1" lang="en-US" altLang="zh-CN" sz="2400" dirty="0">
              <a:latin typeface="+mn-lt"/>
              <a:ea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sym typeface="+mn-ea"/>
              </a:rPr>
              <a:t>基于视觉识别和伺服算法的机械臂自主操作</a:t>
            </a:r>
            <a:endParaRPr lang="zh-CN" altLang="en-US" dirty="0"/>
          </a:p>
        </p:txBody>
      </p:sp>
      <p:sp>
        <p:nvSpPr>
          <p:cNvPr id="5" name="文本框 4"/>
          <p:cNvSpPr txBox="1"/>
          <p:nvPr/>
        </p:nvSpPr>
        <p:spPr>
          <a:xfrm>
            <a:off x="2699195" y="5613949"/>
            <a:ext cx="5974080" cy="460375"/>
          </a:xfrm>
          <a:prstGeom prst="rect">
            <a:avLst/>
          </a:prstGeom>
          <a:noFill/>
        </p:spPr>
        <p:txBody>
          <a:bodyPr wrap="none" rtlCol="0">
            <a:spAutoFit/>
          </a:bodyPr>
          <a:lstStyle/>
          <a:p>
            <a:r>
              <a:rPr kumimoji="1" lang="zh-CN" altLang="en-US" sz="2400" dirty="0">
                <a:latin typeface="+mn-lt"/>
                <a:ea typeface="+mn-ea"/>
              </a:rPr>
              <a:t>结论：本方法</a:t>
            </a:r>
            <a:r>
              <a:rPr kumimoji="1" lang="en-US" altLang="zh-CN" sz="2400" dirty="0">
                <a:latin typeface="+mn-lt"/>
                <a:ea typeface="+mn-ea"/>
              </a:rPr>
              <a:t>满足</a:t>
            </a:r>
            <a:r>
              <a:rPr kumimoji="1" lang="zh-CN" altLang="en-US" sz="2400" dirty="0">
                <a:solidFill>
                  <a:srgbClr val="0000FF"/>
                </a:solidFill>
                <a:latin typeface="+mn-lt"/>
                <a:ea typeface="+mn-ea"/>
              </a:rPr>
              <a:t>准确率</a:t>
            </a:r>
            <a:r>
              <a:rPr kumimoji="1" lang="en-US" altLang="zh-CN" sz="2400" dirty="0">
                <a:solidFill>
                  <a:schemeClr val="tx1"/>
                </a:solidFill>
                <a:latin typeface="+mn-lt"/>
                <a:ea typeface="+mn-ea"/>
              </a:rPr>
              <a:t>和</a:t>
            </a:r>
            <a:r>
              <a:rPr kumimoji="1" lang="zh-CN" altLang="en-US" sz="2400" dirty="0">
                <a:solidFill>
                  <a:srgbClr val="0000FF"/>
                </a:solidFill>
                <a:latin typeface="+mn-lt"/>
                <a:ea typeface="+mn-ea"/>
              </a:rPr>
              <a:t>实时运行的要求</a:t>
            </a:r>
            <a:endParaRPr kumimoji="1" lang="en-US" altLang="zh-CN" sz="2400" dirty="0">
              <a:latin typeface="+mn-lt"/>
              <a:ea typeface="+mn-ea"/>
            </a:endParaRPr>
          </a:p>
        </p:txBody>
      </p:sp>
      <p:sp>
        <p:nvSpPr>
          <p:cNvPr id="8" name="内容占位符 7"/>
          <p:cNvSpPr>
            <a:spLocks noGrp="1"/>
          </p:cNvSpPr>
          <p:nvPr>
            <p:ph idx="1"/>
          </p:nvPr>
        </p:nvSpPr>
        <p:spPr/>
        <p:txBody>
          <a:bodyPr/>
          <a:lstStyle/>
          <a:p>
            <a:r>
              <a:rPr lang="zh-CN" altLang="en-US" dirty="0"/>
              <a:t>实验结果与分析：</a:t>
            </a:r>
            <a:r>
              <a:rPr lang="en-US" altLang="zh-CN" dirty="0">
                <a:solidFill>
                  <a:schemeClr val="tx2"/>
                </a:solidFill>
              </a:rPr>
              <a:t>识别网络效果</a:t>
            </a:r>
            <a:r>
              <a:rPr lang="zh-CN" altLang="en-US" dirty="0">
                <a:solidFill>
                  <a:srgbClr val="0000FF"/>
                </a:solidFill>
              </a:rPr>
              <a:t>对比实验</a:t>
            </a:r>
            <a:endParaRPr lang="en-US" altLang="zh-CN" dirty="0">
              <a:solidFill>
                <a:srgbClr val="0000FF"/>
              </a:solidFill>
            </a:endParaRPr>
          </a:p>
          <a:p>
            <a:pPr lvl="1"/>
            <a:r>
              <a:rPr lang="zh-CN" altLang="en-US" sz="2800" b="0" dirty="0"/>
              <a:t>在采集的测试集</a:t>
            </a:r>
            <a:r>
              <a:rPr lang="en-US" altLang="en-US" sz="2800" b="0" dirty="0"/>
              <a:t>249</a:t>
            </a:r>
            <a:r>
              <a:rPr lang="zh-CN" altLang="en-US" sz="2800" b="0" dirty="0"/>
              <a:t>张</a:t>
            </a:r>
            <a:r>
              <a:rPr lang="en-US" altLang="zh-CN" sz="2800" b="0" dirty="0"/>
              <a:t>深度</a:t>
            </a:r>
            <a:r>
              <a:rPr lang="zh-CN" altLang="en-US" sz="2800" b="0" dirty="0"/>
              <a:t>图片上进行</a:t>
            </a:r>
            <a:r>
              <a:rPr lang="en-US" altLang="zh-CN" sz="2800" b="0" dirty="0"/>
              <a:t>不同模型的测试，IoU&gt;0.25定义为成功</a:t>
            </a:r>
            <a:endParaRPr lang="en-US" altLang="zh-CN" sz="2800" b="0" dirty="0"/>
          </a:p>
        </p:txBody>
      </p:sp>
      <p:graphicFrame>
        <p:nvGraphicFramePr>
          <p:cNvPr id="7" name="Table 6"/>
          <p:cNvGraphicFramePr/>
          <p:nvPr/>
        </p:nvGraphicFramePr>
        <p:xfrm>
          <a:off x="2129155" y="2556510"/>
          <a:ext cx="7934325" cy="2559050"/>
        </p:xfrm>
        <a:graphic>
          <a:graphicData uri="http://schemas.openxmlformats.org/drawingml/2006/table">
            <a:tbl>
              <a:tblPr firstRow="1" bandRow="1">
                <a:tableStyleId>{5940675A-B579-460E-94D1-54222C63F5DA}</a:tableStyleId>
              </a:tblPr>
              <a:tblGrid>
                <a:gridCol w="1770380"/>
                <a:gridCol w="2598420"/>
                <a:gridCol w="1495425"/>
                <a:gridCol w="2070100"/>
              </a:tblGrid>
              <a:tr h="433070">
                <a:tc>
                  <a:txBody>
                    <a:bodyPr/>
                    <a:p>
                      <a:pPr algn="ctr">
                        <a:buClrTx/>
                        <a:buSzTx/>
                        <a:buFontTx/>
                        <a:buNone/>
                      </a:pPr>
                      <a:r>
                        <a:rPr lang="en-US" sz="1800" b="1" kern="100" dirty="0">
                          <a:solidFill>
                            <a:schemeClr val="bg1"/>
                          </a:solidFill>
                          <a:effectLst/>
                          <a:sym typeface="+mn-ea"/>
                        </a:rPr>
                        <a:t>模型参数</a:t>
                      </a:r>
                      <a:r>
                        <a:rPr lang="en-US" sz="1800" b="1" kern="100" dirty="0">
                          <a:solidFill>
                            <a:schemeClr val="bg1"/>
                          </a:solidFill>
                          <a:effectLst/>
                        </a:rPr>
                        <a:t> </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algn="ctr">
                        <a:buClrTx/>
                        <a:buSzTx/>
                        <a:buFontTx/>
                        <a:buNone/>
                      </a:pPr>
                      <a:r>
                        <a:rPr lang="en-US" sz="1800" b="1" kern="100" dirty="0">
                          <a:solidFill>
                            <a:schemeClr val="bg1"/>
                          </a:solidFill>
                          <a:effectLst/>
                        </a:rPr>
                        <a:t>测试集成功率</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algn="ctr">
                        <a:buClrTx/>
                        <a:buSzTx/>
                        <a:buFontTx/>
                        <a:buNone/>
                      </a:pPr>
                      <a:r>
                        <a:rPr lang="en-US" sz="1800" b="1" kern="100" dirty="0">
                          <a:solidFill>
                            <a:schemeClr val="bg1"/>
                          </a:solidFill>
                          <a:effectLst/>
                        </a:rPr>
                        <a:t>参数量</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algn="ctr">
                        <a:buClrTx/>
                        <a:buSzTx/>
                        <a:buFontTx/>
                        <a:buNone/>
                      </a:pPr>
                      <a:r>
                        <a:rPr lang="en-US" sz="1800" b="1" kern="100" dirty="0">
                          <a:solidFill>
                            <a:schemeClr val="bg1"/>
                          </a:solidFill>
                          <a:effectLst/>
                        </a:rPr>
                        <a:t>处理速度</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r>
              <a:tr h="662940">
                <a:tc>
                  <a:txBody>
                    <a:bodyPr/>
                    <a:p>
                      <a:pPr indent="0">
                        <a:buNone/>
                      </a:pPr>
                      <a:r>
                        <a:rPr lang="en-US" sz="1800" b="0">
                          <a:latin typeface="Times New Roman" pitchFamily="18" charset="0"/>
                          <a:cs typeface="Times New Roman" pitchFamily="18" charset="0"/>
                        </a:rPr>
                        <a:t>gg-cnn</a:t>
                      </a:r>
                      <a:r>
                        <a:rPr lang="en-US" altLang="en-US" sz="1800" b="0" baseline="30000">
                          <a:latin typeface="Times New Roman" pitchFamily="18" charset="0"/>
                          <a:cs typeface="Times New Roman" pitchFamily="18" charset="0"/>
                        </a:rPr>
                        <a:t>[1]</a:t>
                      </a:r>
                      <a:endParaRPr lang="en-US" altLang="en-US" sz="1800" b="0" baseline="3000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196/249(78.71%)</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66676</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50hz（0.02s）</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1520">
                <a:tc>
                  <a:txBody>
                    <a:bodyPr/>
                    <a:p>
                      <a:pPr indent="0">
                        <a:buNone/>
                      </a:pPr>
                      <a:r>
                        <a:rPr lang="en-US" altLang="en-US" sz="1800" b="0">
                          <a:latin typeface="Times New Roman" pitchFamily="18" charset="0"/>
                          <a:ea typeface="Times New Roman" pitchFamily="18" charset="0"/>
                          <a:cs typeface="Times New Roman" pitchFamily="18" charset="0"/>
                        </a:rPr>
                        <a:t>ResNet50</a:t>
                      </a:r>
                      <a:r>
                        <a:rPr lang="en-US" altLang="en-US" sz="1800" b="0" baseline="30000">
                          <a:latin typeface="Times New Roman" pitchFamily="18" charset="0"/>
                          <a:ea typeface="Times New Roman" pitchFamily="18" charset="0"/>
                          <a:cs typeface="Times New Roman" pitchFamily="18" charset="0"/>
                        </a:rPr>
                        <a:t>[2]</a:t>
                      </a:r>
                      <a:endParaRPr lang="en-US" altLang="en-US" sz="1800" b="0" baseline="3000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800" b="0">
                          <a:latin typeface="Times New Roman" pitchFamily="18" charset="0"/>
                          <a:ea typeface="Times New Roman" pitchFamily="18" charset="0"/>
                          <a:cs typeface="Times New Roman" pitchFamily="18" charset="0"/>
                        </a:rPr>
                        <a:t>226/249(90.4%)</a:t>
                      </a:r>
                      <a:endParaRPr lang="en-US" alt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ea typeface="Times New Roman" pitchFamily="18" charset="0"/>
                          <a:cs typeface="Times New Roman" pitchFamily="18" charset="0"/>
                        </a:rPr>
                        <a:t>46159168</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800" b="0">
                          <a:latin typeface="Times New Roman" pitchFamily="18" charset="0"/>
                          <a:ea typeface="Times New Roman" pitchFamily="18" charset="0"/>
                          <a:cs typeface="Times New Roman" pitchFamily="18" charset="0"/>
                        </a:rPr>
                        <a:t>4hz(0.25s)</a:t>
                      </a:r>
                      <a:endParaRPr lang="en-US" alt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1520">
                <a:tc>
                  <a:txBody>
                    <a:bodyPr/>
                    <a:p>
                      <a:pPr indent="0">
                        <a:buNone/>
                      </a:pPr>
                      <a:r>
                        <a:rPr lang="en-US" sz="1800" b="0">
                          <a:latin typeface="Times New Roman" pitchFamily="18" charset="0"/>
                          <a:cs typeface="Times New Roman" pitchFamily="18" charset="0"/>
                        </a:rPr>
                        <a:t>本文网络</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206/249（82.73%）</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152244</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23hz（0.043s）</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3" name="文本框 5"/>
          <p:cNvSpPr txBox="1"/>
          <p:nvPr/>
        </p:nvSpPr>
        <p:spPr>
          <a:xfrm>
            <a:off x="-635" y="6224905"/>
            <a:ext cx="12192635" cy="398780"/>
          </a:xfrm>
          <a:prstGeom prst="rect">
            <a:avLst/>
          </a:prstGeom>
          <a:noFill/>
          <a:ln w="19050">
            <a:solidFill>
              <a:srgbClr val="00B050"/>
            </a:solidFill>
          </a:ln>
        </p:spPr>
        <p:txBody>
          <a:bodyPr wrap="square" rtlCol="0">
            <a:spAutoFit/>
          </a:bodyPr>
          <a:p>
            <a:pPr marL="0" indent="0" algn="l" eaLnBrk="1" hangingPunct="1">
              <a:buFont typeface="+mj-lt"/>
              <a:buNone/>
              <a:defRPr/>
            </a:pPr>
            <a:r>
              <a:rPr lang="en-US" altLang="zh-CN" sz="1000">
                <a:solidFill>
                  <a:srgbClr val="000000"/>
                </a:solidFill>
                <a:sym typeface="+mn-ea"/>
              </a:rPr>
              <a:t>[1]</a:t>
            </a:r>
            <a:r>
              <a:rPr lang="en-US" altLang="zh-CN" sz="1000" dirty="0">
                <a:latin typeface="+mn-lt"/>
                <a:ea typeface="+mn-ea"/>
                <a:sym typeface="+mn-ea"/>
              </a:rPr>
              <a:t>Morrison D, Corke P, Leitner J. Closing the loop for robotic grasping: A real-time, generative grasp synthesis approach[J].  </a:t>
            </a:r>
            <a:r>
              <a:rPr sz="1000" dirty="0">
                <a:latin typeface="+mn-lt"/>
                <a:ea typeface="+mn-ea"/>
                <a:sym typeface="+mn-ea"/>
              </a:rPr>
              <a:t>Robotics: Science and Systems</a:t>
            </a:r>
            <a:r>
              <a:rPr lang="en-US" sz="1000" dirty="0">
                <a:latin typeface="+mn-lt"/>
                <a:ea typeface="+mn-ea"/>
                <a:sym typeface="+mn-ea"/>
              </a:rPr>
              <a:t>. </a:t>
            </a:r>
            <a:r>
              <a:rPr lang="en-US" altLang="en-US" sz="1000" dirty="0">
                <a:latin typeface="+mn-lt"/>
                <a:ea typeface="+mn-ea"/>
                <a:sym typeface="+mn-ea"/>
              </a:rPr>
              <a:t> </a:t>
            </a:r>
            <a:r>
              <a:rPr lang="en-US" altLang="zh-CN" sz="1000" dirty="0">
                <a:latin typeface="+mn-lt"/>
                <a:ea typeface="+mn-ea"/>
                <a:sym typeface="+mn-ea"/>
              </a:rPr>
              <a:t>2018.</a:t>
            </a:r>
            <a:endParaRPr lang="en-US" altLang="zh-CN" sz="1000">
              <a:solidFill>
                <a:srgbClr val="000000"/>
              </a:solidFill>
              <a:sym typeface="+mn-ea"/>
            </a:endParaRPr>
          </a:p>
          <a:p>
            <a:pPr marL="0" indent="0" algn="l" eaLnBrk="1" hangingPunct="1">
              <a:buFont typeface="+mj-lt"/>
              <a:buNone/>
              <a:defRPr/>
            </a:pPr>
            <a:r>
              <a:rPr lang="en-US" altLang="zh-CN" sz="1000">
                <a:solidFill>
                  <a:srgbClr val="000000"/>
                </a:solidFill>
                <a:sym typeface="+mn-ea"/>
              </a:rPr>
              <a:t>[</a:t>
            </a:r>
            <a:r>
              <a:rPr lang="en-US" altLang="en-US" sz="1000">
                <a:solidFill>
                  <a:srgbClr val="000000"/>
                </a:solidFill>
                <a:sym typeface="+mn-ea"/>
              </a:rPr>
              <a:t>2</a:t>
            </a:r>
            <a:r>
              <a:rPr lang="en-US" altLang="zh-CN" sz="1000">
                <a:solidFill>
                  <a:srgbClr val="000000"/>
                </a:solidFill>
                <a:sym typeface="+mn-ea"/>
              </a:rPr>
              <a:t>]Chu F J ,  Xu R ,  Patricio V . Real-World Multiobject, Multigrasp Detection[J]. IEEE Robotics and Automation Letters, 2018, 3:3355-3362.</a:t>
            </a:r>
            <a:endParaRPr lang="en-US" altLang="zh-CN" sz="1000">
              <a:solidFill>
                <a:srgbClr val="000000"/>
              </a:solidFill>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sym typeface="+mn-ea"/>
              </a:rPr>
              <a:t>基于视觉识别和伺服算法的机械臂自主操作</a:t>
            </a:r>
            <a:endParaRPr lang="zh-CN" altLang="en-US" dirty="0"/>
          </a:p>
        </p:txBody>
      </p:sp>
      <p:sp>
        <p:nvSpPr>
          <p:cNvPr id="7" name="内容占位符 6"/>
          <p:cNvSpPr>
            <a:spLocks noGrp="1"/>
          </p:cNvSpPr>
          <p:nvPr>
            <p:ph idx="1"/>
          </p:nvPr>
        </p:nvSpPr>
        <p:spPr/>
        <p:txBody>
          <a:bodyPr/>
          <a:lstStyle/>
          <a:p>
            <a:r>
              <a:rPr lang="zh-CN" altLang="en-US" dirty="0"/>
              <a:t>实验结果与分析：</a:t>
            </a:r>
            <a:r>
              <a:rPr lang="en-US" altLang="zh-CN" dirty="0"/>
              <a:t>识别网络</a:t>
            </a:r>
            <a:r>
              <a:rPr lang="zh-CN" altLang="en-US" dirty="0">
                <a:solidFill>
                  <a:srgbClr val="0000FF"/>
                </a:solidFill>
              </a:rPr>
              <a:t>消融实验</a:t>
            </a:r>
            <a:endParaRPr lang="en-US" altLang="zh-CN" dirty="0">
              <a:solidFill>
                <a:srgbClr val="0000FF"/>
              </a:solidFill>
            </a:endParaRPr>
          </a:p>
          <a:p>
            <a:pPr lvl="1"/>
            <a:r>
              <a:rPr lang="en-US" sz="2800" b="0" dirty="0"/>
              <a:t>修改模型使用训练集训练得到</a:t>
            </a:r>
            <a:endParaRPr lang="en-US" sz="2800" b="0" dirty="0"/>
          </a:p>
        </p:txBody>
      </p:sp>
      <p:graphicFrame>
        <p:nvGraphicFramePr>
          <p:cNvPr id="2" name="Table 1"/>
          <p:cNvGraphicFramePr/>
          <p:nvPr/>
        </p:nvGraphicFramePr>
        <p:xfrm>
          <a:off x="2397125" y="2163445"/>
          <a:ext cx="7350760" cy="3290570"/>
        </p:xfrm>
        <a:graphic>
          <a:graphicData uri="http://schemas.openxmlformats.org/drawingml/2006/table">
            <a:tbl>
              <a:tblPr firstRow="1" bandRow="1">
                <a:tableStyleId>{5940675A-B579-460E-94D1-54222C63F5DA}</a:tableStyleId>
              </a:tblPr>
              <a:tblGrid>
                <a:gridCol w="2189480"/>
                <a:gridCol w="2179320"/>
                <a:gridCol w="1092200"/>
                <a:gridCol w="1889760"/>
              </a:tblGrid>
              <a:tr h="433070">
                <a:tc>
                  <a:txBody>
                    <a:bodyPr/>
                    <a:p>
                      <a:pPr algn="ctr">
                        <a:buClrTx/>
                        <a:buSzTx/>
                        <a:buFontTx/>
                        <a:buNone/>
                      </a:pPr>
                      <a:r>
                        <a:rPr lang="en-US" sz="1800" b="1" kern="100" dirty="0">
                          <a:solidFill>
                            <a:schemeClr val="bg1"/>
                          </a:solidFill>
                          <a:effectLst/>
                          <a:sym typeface="+mn-ea"/>
                        </a:rPr>
                        <a:t>模型参数</a:t>
                      </a:r>
                      <a:r>
                        <a:rPr lang="en-US" sz="1800" b="1" kern="100" dirty="0">
                          <a:solidFill>
                            <a:schemeClr val="bg1"/>
                          </a:solidFill>
                          <a:effectLst/>
                        </a:rPr>
                        <a:t> </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algn="ctr">
                        <a:buClrTx/>
                        <a:buSzTx/>
                        <a:buFontTx/>
                        <a:buNone/>
                      </a:pPr>
                      <a:r>
                        <a:rPr lang="en-US" sz="1800" b="1" kern="100" dirty="0">
                          <a:solidFill>
                            <a:schemeClr val="bg1"/>
                          </a:solidFill>
                          <a:effectLst/>
                        </a:rPr>
                        <a:t>测试集成功率</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algn="ctr">
                        <a:buClrTx/>
                        <a:buSzTx/>
                        <a:buFontTx/>
                        <a:buNone/>
                      </a:pPr>
                      <a:r>
                        <a:rPr lang="en-US" sz="1800" b="1" kern="100" dirty="0">
                          <a:solidFill>
                            <a:schemeClr val="bg1"/>
                          </a:solidFill>
                          <a:effectLst/>
                        </a:rPr>
                        <a:t>参数量</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algn="ctr">
                        <a:buClrTx/>
                        <a:buSzTx/>
                        <a:buFontTx/>
                        <a:buNone/>
                      </a:pPr>
                      <a:r>
                        <a:rPr lang="en-US" sz="1800" b="1" kern="100" dirty="0">
                          <a:solidFill>
                            <a:schemeClr val="bg1"/>
                          </a:solidFill>
                          <a:effectLst/>
                        </a:rPr>
                        <a:t>处理速度</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r>
              <a:tr h="514350">
                <a:tc>
                  <a:txBody>
                    <a:bodyPr/>
                    <a:p>
                      <a:pPr indent="0">
                        <a:buNone/>
                      </a:pPr>
                      <a:r>
                        <a:rPr lang="en-US" sz="1800" b="0">
                          <a:latin typeface="Times New Roman" pitchFamily="18" charset="0"/>
                          <a:cs typeface="Times New Roman" pitchFamily="18" charset="0"/>
                        </a:rPr>
                        <a:t>7,8层卷积过滤器增加到64个</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208/249(83.5%)</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212180</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16hz(0.062s)</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1520">
                <a:tc>
                  <a:txBody>
                    <a:bodyPr/>
                    <a:p>
                      <a:pPr indent="0">
                        <a:buNone/>
                      </a:pPr>
                      <a:r>
                        <a:rPr lang="en-US" sz="1800" b="0">
                          <a:latin typeface="Times New Roman" pitchFamily="18" charset="0"/>
                          <a:cs typeface="Times New Roman" pitchFamily="18" charset="0"/>
                        </a:rPr>
                        <a:t>7,8层卷积后再增加2层卷积</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207/249(83.4%)</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267540</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13hz(0.077s)</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4350">
                <a:tc>
                  <a:txBody>
                    <a:bodyPr/>
                    <a:p>
                      <a:pPr indent="0">
                        <a:buNone/>
                      </a:pPr>
                      <a:r>
                        <a:rPr lang="en-US" sz="1800" b="0">
                          <a:latin typeface="Times New Roman" pitchFamily="18" charset="0"/>
                          <a:cs typeface="Times New Roman" pitchFamily="18" charset="0"/>
                        </a:rPr>
                        <a:t>7,8层卷积过滤器减少到32个</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192/249(77.1%)</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105108</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32hz(0.03s)</a:t>
                      </a:r>
                      <a:endParaRPr 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4350">
                <a:tc>
                  <a:txBody>
                    <a:bodyPr/>
                    <a:p>
                      <a:pPr indent="0">
                        <a:buNone/>
                      </a:pPr>
                      <a:r>
                        <a:rPr lang="en-US" altLang="en-US" sz="1800" b="0">
                          <a:latin typeface="Times New Roman" pitchFamily="18" charset="0"/>
                          <a:ea typeface="Times New Roman" pitchFamily="18" charset="0"/>
                          <a:cs typeface="Times New Roman" pitchFamily="18" charset="0"/>
                        </a:rPr>
                        <a:t>将空洞卷积层改成正常卷积</a:t>
                      </a:r>
                      <a:endParaRPr lang="en-US" alt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800" b="0">
                          <a:latin typeface="Times New Roman" pitchFamily="18" charset="0"/>
                          <a:ea typeface="Times New Roman" pitchFamily="18" charset="0"/>
                          <a:cs typeface="Times New Roman" pitchFamily="18" charset="0"/>
                        </a:rPr>
                        <a:t>194/249(77.9%)</a:t>
                      </a:r>
                      <a:endParaRPr lang="en-US" alt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800" b="0">
                          <a:latin typeface="Times New Roman" pitchFamily="18" charset="0"/>
                          <a:ea typeface="Times New Roman" pitchFamily="18" charset="0"/>
                          <a:cs typeface="Times New Roman" pitchFamily="18" charset="0"/>
                        </a:rPr>
                        <a:t>90804</a:t>
                      </a:r>
                      <a:endParaRPr lang="en-US" alt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800" b="0">
                          <a:latin typeface="Times New Roman" pitchFamily="18" charset="0"/>
                          <a:ea typeface="Times New Roman" pitchFamily="18" charset="0"/>
                          <a:cs typeface="Times New Roman" pitchFamily="18" charset="0"/>
                        </a:rPr>
                        <a:t>38hz(0.025s)</a:t>
                      </a:r>
                      <a:endParaRPr lang="en-US" altLang="en-US" sz="18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4350">
                <a:tc>
                  <a:txBody>
                    <a:bodyPr/>
                    <a:p>
                      <a:pPr indent="0">
                        <a:buNone/>
                      </a:pPr>
                      <a:r>
                        <a:rPr lang="en-US" altLang="en-US" sz="1800" b="0">
                          <a:latin typeface="Times New Roman" pitchFamily="18" charset="0"/>
                          <a:cs typeface="Times New Roman" pitchFamily="18" charset="0"/>
                        </a:rPr>
                        <a:t>ours</a:t>
                      </a:r>
                      <a:endParaRPr lang="en-US" alt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206/249(82.73%)</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152244</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Times New Roman" pitchFamily="18" charset="0"/>
                          <a:cs typeface="Times New Roman" pitchFamily="18" charset="0"/>
                        </a:rPr>
                        <a:t>23hz（0.043s）</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1713675" y="5692054"/>
            <a:ext cx="9631680" cy="829945"/>
          </a:xfrm>
          <a:prstGeom prst="rect">
            <a:avLst/>
          </a:prstGeom>
          <a:noFill/>
        </p:spPr>
        <p:txBody>
          <a:bodyPr wrap="none" rtlCol="0">
            <a:spAutoFit/>
          </a:bodyPr>
          <a:p>
            <a:r>
              <a:rPr kumimoji="1" lang="zh-CN" altLang="en-US" sz="2400" dirty="0">
                <a:latin typeface="+mn-lt"/>
                <a:ea typeface="+mn-ea"/>
              </a:rPr>
              <a:t>结论：</a:t>
            </a:r>
            <a:r>
              <a:rPr kumimoji="1" lang="en-US" altLang="zh-CN" sz="2400" dirty="0">
                <a:latin typeface="+mn-lt"/>
                <a:ea typeface="+mn-ea"/>
              </a:rPr>
              <a:t>增加层数和过滤器后，准确率没有明显提高，但速度明显下降。</a:t>
            </a:r>
            <a:endParaRPr kumimoji="1" lang="en-US" altLang="zh-CN" sz="2400" dirty="0">
              <a:latin typeface="+mn-lt"/>
              <a:ea typeface="+mn-ea"/>
            </a:endParaRPr>
          </a:p>
          <a:p>
            <a:r>
              <a:rPr kumimoji="1" lang="en-US" altLang="en-US" sz="2400" dirty="0">
                <a:latin typeface="+mn-lt"/>
                <a:ea typeface="+mn-ea"/>
              </a:rPr>
              <a:t>	空洞卷积对提高精确度具有显著效果。</a:t>
            </a:r>
            <a:endParaRPr kumimoji="1" lang="en-US" altLang="en-US" sz="2400" dirty="0">
              <a:latin typeface="+mn-lt"/>
              <a:ea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sym typeface="+mn-ea"/>
              </a:rPr>
              <a:t>基于视觉识别和伺服算法的机械臂自主操作</a:t>
            </a:r>
            <a:endParaRPr lang="zh-CN" altLang="en-US" dirty="0"/>
          </a:p>
        </p:txBody>
      </p:sp>
      <p:sp>
        <p:nvSpPr>
          <p:cNvPr id="7" name="内容占位符 6"/>
          <p:cNvSpPr>
            <a:spLocks noGrp="1"/>
          </p:cNvSpPr>
          <p:nvPr>
            <p:ph idx="1"/>
          </p:nvPr>
        </p:nvSpPr>
        <p:spPr/>
        <p:txBody>
          <a:bodyPr/>
          <a:lstStyle/>
          <a:p>
            <a:r>
              <a:rPr lang="zh-CN" altLang="en-US" dirty="0"/>
              <a:t>实验结果与分析：</a:t>
            </a:r>
            <a:r>
              <a:rPr lang="en-US" altLang="zh-CN" dirty="0"/>
              <a:t>自主操作算法</a:t>
            </a:r>
            <a:r>
              <a:rPr lang="en-US" dirty="0"/>
              <a:t>和国际先进方法的比较</a:t>
            </a:r>
            <a:endParaRPr lang="en-US" altLang="zh-CN" dirty="0">
              <a:solidFill>
                <a:srgbClr val="0000FF"/>
              </a:solidFill>
            </a:endParaRPr>
          </a:p>
          <a:p>
            <a:pPr lvl="1"/>
            <a:r>
              <a:rPr lang="en-US" altLang="en-US" sz="2800" b="0" dirty="0"/>
              <a:t>分别在20个门和20个抽屉上进行实验,能够将门拉开大于20度，将抽屉拉开大于1/3极限长度为成功。</a:t>
            </a:r>
            <a:endParaRPr lang="en-US" altLang="en-US" sz="2800" b="0" dirty="0"/>
          </a:p>
        </p:txBody>
      </p:sp>
      <p:sp>
        <p:nvSpPr>
          <p:cNvPr id="5" name="文本框 4"/>
          <p:cNvSpPr txBox="1"/>
          <p:nvPr/>
        </p:nvSpPr>
        <p:spPr>
          <a:xfrm>
            <a:off x="5290630" y="5547909"/>
            <a:ext cx="6278880" cy="829945"/>
          </a:xfrm>
          <a:prstGeom prst="rect">
            <a:avLst/>
          </a:prstGeom>
          <a:noFill/>
        </p:spPr>
        <p:txBody>
          <a:bodyPr wrap="none" rtlCol="0">
            <a:spAutoFit/>
          </a:bodyPr>
          <a:p>
            <a:r>
              <a:rPr kumimoji="1" lang="zh-CN" altLang="en-US" sz="2400" dirty="0">
                <a:latin typeface="+mn-lt"/>
                <a:ea typeface="+mn-ea"/>
              </a:rPr>
              <a:t>结论：本</a:t>
            </a:r>
            <a:r>
              <a:rPr kumimoji="1" lang="en-US" altLang="zh-CN" sz="2400" dirty="0">
                <a:latin typeface="+mn-lt"/>
                <a:ea typeface="+mn-ea"/>
              </a:rPr>
              <a:t>方法在不使用</a:t>
            </a:r>
            <a:r>
              <a:rPr kumimoji="1" lang="en-US" altLang="en-US" sz="2400" dirty="0">
                <a:latin typeface="+mn-lt"/>
                <a:ea typeface="+mn-ea"/>
              </a:rPr>
              <a:t>目标点</a:t>
            </a:r>
            <a:r>
              <a:rPr kumimoji="1" lang="en-US" altLang="zh-CN" sz="2400" dirty="0">
                <a:latin typeface="+mn-lt"/>
                <a:ea typeface="+mn-ea"/>
              </a:rPr>
              <a:t>真值的情况下，</a:t>
            </a:r>
            <a:endParaRPr kumimoji="1" lang="en-US" altLang="zh-CN" sz="2400" dirty="0">
              <a:latin typeface="+mn-lt"/>
              <a:ea typeface="+mn-ea"/>
            </a:endParaRPr>
          </a:p>
          <a:p>
            <a:r>
              <a:rPr kumimoji="1" lang="en-US" altLang="en-US" sz="2400" dirty="0">
                <a:latin typeface="+mn-lt"/>
                <a:ea typeface="+mn-ea"/>
              </a:rPr>
              <a:t>	</a:t>
            </a:r>
            <a:r>
              <a:rPr kumimoji="1" lang="en-US" altLang="zh-CN" sz="2400" dirty="0">
                <a:latin typeface="+mn-lt"/>
                <a:ea typeface="+mn-ea"/>
              </a:rPr>
              <a:t>能完成拉门以及拉抽屉的任务。</a:t>
            </a:r>
            <a:endParaRPr kumimoji="1" lang="en-US" altLang="zh-CN" sz="2400" dirty="0">
              <a:latin typeface="+mn-lt"/>
              <a:ea typeface="+mn-ea"/>
            </a:endParaRPr>
          </a:p>
        </p:txBody>
      </p:sp>
      <p:graphicFrame>
        <p:nvGraphicFramePr>
          <p:cNvPr id="4" name="Table 3"/>
          <p:cNvGraphicFramePr/>
          <p:nvPr/>
        </p:nvGraphicFramePr>
        <p:xfrm>
          <a:off x="2186305" y="3105150"/>
          <a:ext cx="7820025" cy="2050415"/>
        </p:xfrm>
        <a:graphic>
          <a:graphicData uri="http://schemas.openxmlformats.org/drawingml/2006/table">
            <a:tbl>
              <a:tblPr firstRow="1" bandRow="1">
                <a:tableStyleId>{5940675A-B579-460E-94D1-54222C63F5DA}</a:tableStyleId>
              </a:tblPr>
              <a:tblGrid>
                <a:gridCol w="1699895"/>
                <a:gridCol w="2100580"/>
                <a:gridCol w="2073910"/>
                <a:gridCol w="1945640"/>
              </a:tblGrid>
              <a:tr h="424815">
                <a:tc>
                  <a:txBody>
                    <a:bodyPr/>
                    <a:p>
                      <a:pPr indent="0">
                        <a:buNone/>
                      </a:pPr>
                      <a:endParaRPr lang="en-US" sz="1200" b="0">
                        <a:latin typeface="Times New Roman" pitchFamily="18" charset="0"/>
                        <a:ea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indent="0">
                        <a:buNone/>
                      </a:pPr>
                      <a:r>
                        <a:rPr lang="en-US" sz="1800" b="1" kern="100" dirty="0">
                          <a:solidFill>
                            <a:schemeClr val="bg1"/>
                          </a:solidFill>
                          <a:effectLst/>
                        </a:rPr>
                        <a:t>直接使用目标真值</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indent="0">
                        <a:buNone/>
                      </a:pPr>
                      <a:r>
                        <a:rPr lang="en-US" sz="1800" b="1" kern="100" dirty="0">
                          <a:solidFill>
                            <a:schemeClr val="bg1"/>
                          </a:solidFill>
                          <a:effectLst/>
                        </a:rPr>
                        <a:t>拉门成功率</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indent="0">
                        <a:buNone/>
                      </a:pPr>
                      <a:r>
                        <a:rPr lang="en-US" sz="1800" b="1" kern="100" dirty="0">
                          <a:solidFill>
                            <a:schemeClr val="bg1"/>
                          </a:solidFill>
                          <a:effectLst/>
                        </a:rPr>
                        <a:t>拉抽屉成功率</a:t>
                      </a:r>
                      <a:endParaRPr lang="en-US" sz="1800" b="1" kern="100" dirty="0">
                        <a:solidFill>
                          <a:schemeClr val="bg1"/>
                        </a:solidFill>
                        <a:effectLst/>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r>
              <a:tr h="528320">
                <a:tc>
                  <a:txBody>
                    <a:bodyPr/>
                    <a:p>
                      <a:pPr algn="l">
                        <a:buClrTx/>
                        <a:buSzTx/>
                        <a:buFontTx/>
                        <a:buNone/>
                      </a:pPr>
                      <a:r>
                        <a:rPr lang="en-US" sz="1800" b="0">
                          <a:latin typeface="Times New Roman" pitchFamily="18" charset="0"/>
                          <a:cs typeface="Times New Roman" pitchFamily="18" charset="0"/>
                        </a:rPr>
                        <a:t>SAPIEN拉抽屉基准算法</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800" b="0">
                          <a:latin typeface="Times New Roman" pitchFamily="18" charset="0"/>
                          <a:cs typeface="Times New Roman" pitchFamily="18" charset="0"/>
                        </a:rPr>
                        <a:t>是</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800" b="0">
                          <a:latin typeface="Times New Roman" pitchFamily="18" charset="0"/>
                          <a:cs typeface="Times New Roman" pitchFamily="18" charset="0"/>
                        </a:rPr>
                        <a:t>无法完成</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800" b="0">
                          <a:latin typeface="Times New Roman" pitchFamily="18" charset="0"/>
                          <a:cs typeface="Times New Roman" pitchFamily="18" charset="0"/>
                        </a:rPr>
                        <a:t>90.3%</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320">
                <a:tc>
                  <a:txBody>
                    <a:bodyPr/>
                    <a:p>
                      <a:pPr algn="l">
                        <a:buClrTx/>
                        <a:buSzTx/>
                        <a:buFontTx/>
                        <a:buNone/>
                      </a:pPr>
                      <a:r>
                        <a:rPr lang="en-US" sz="1800" b="0">
                          <a:latin typeface="Times New Roman" pitchFamily="18" charset="0"/>
                          <a:cs typeface="Times New Roman" pitchFamily="18" charset="0"/>
                        </a:rPr>
                        <a:t>SAPIEN拉门</a:t>
                      </a:r>
                      <a:endParaRPr lang="en-US" sz="1800" b="0">
                        <a:latin typeface="Times New Roman" pitchFamily="18" charset="0"/>
                        <a:cs typeface="Times New Roman" pitchFamily="18" charset="0"/>
                      </a:endParaRPr>
                    </a:p>
                    <a:p>
                      <a:pPr algn="l">
                        <a:buClrTx/>
                        <a:buSzTx/>
                        <a:buFontTx/>
                        <a:buNone/>
                      </a:pPr>
                      <a:r>
                        <a:rPr lang="en-US" sz="1800" b="0">
                          <a:latin typeface="Times New Roman" pitchFamily="18" charset="0"/>
                          <a:cs typeface="Times New Roman" pitchFamily="18" charset="0"/>
                        </a:rPr>
                        <a:t>基准算法</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800" b="0">
                          <a:latin typeface="Times New Roman" pitchFamily="18" charset="0"/>
                          <a:cs typeface="Times New Roman" pitchFamily="18" charset="0"/>
                        </a:rPr>
                        <a:t>是</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800" b="0">
                          <a:latin typeface="Times New Roman" pitchFamily="18" charset="0"/>
                          <a:cs typeface="Times New Roman" pitchFamily="18" charset="0"/>
                        </a:rPr>
                        <a:t>81.8%</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800" b="0">
                          <a:latin typeface="Times New Roman" pitchFamily="18" charset="0"/>
                          <a:cs typeface="Times New Roman" pitchFamily="18" charset="0"/>
                        </a:rPr>
                        <a:t>无法完成</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320">
                <a:tc>
                  <a:txBody>
                    <a:bodyPr/>
                    <a:p>
                      <a:pPr algn="l">
                        <a:buClrTx/>
                        <a:buSzTx/>
                        <a:buFontTx/>
                        <a:buNone/>
                      </a:pPr>
                      <a:r>
                        <a:rPr lang="en-US" sz="1800" b="0">
                          <a:latin typeface="Times New Roman" pitchFamily="18" charset="0"/>
                          <a:cs typeface="Times New Roman" pitchFamily="18" charset="0"/>
                        </a:rPr>
                        <a:t>本文算法</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800" b="0">
                          <a:latin typeface="Times New Roman" pitchFamily="18" charset="0"/>
                          <a:cs typeface="Times New Roman" pitchFamily="18" charset="0"/>
                        </a:rPr>
                        <a:t>否</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800" b="0">
                          <a:latin typeface="Times New Roman" pitchFamily="18" charset="0"/>
                          <a:cs typeface="Times New Roman" pitchFamily="18" charset="0"/>
                        </a:rPr>
                        <a:t>12个/20个(60%)</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1800" b="0">
                          <a:latin typeface="Times New Roman" pitchFamily="18" charset="0"/>
                          <a:cs typeface="Times New Roman" pitchFamily="18" charset="0"/>
                        </a:rPr>
                        <a:t>17个/20个(85%)</a:t>
                      </a:r>
                      <a:endParaRPr lang="en-US" sz="1800" b="0">
                        <a:latin typeface="Times New Roman" pitchFamily="18" charset="0"/>
                        <a:cs typeface="Times New Roman"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3.2  </a:t>
            </a:r>
            <a:r>
              <a:rPr lang="zh-CN" altLang="en-US" dirty="0">
                <a:sym typeface="+mn-ea"/>
              </a:rPr>
              <a:t>基于视觉识别和伺服算法的机械臂自主操作</a:t>
            </a:r>
            <a:endParaRPr lang="zh-CN" altLang="en-US" dirty="0"/>
          </a:p>
        </p:txBody>
      </p:sp>
      <p:sp>
        <p:nvSpPr>
          <p:cNvPr id="7" name="内容占位符 6"/>
          <p:cNvSpPr>
            <a:spLocks noGrp="1"/>
          </p:cNvSpPr>
          <p:nvPr>
            <p:ph idx="1"/>
          </p:nvPr>
        </p:nvSpPr>
        <p:spPr/>
        <p:txBody>
          <a:bodyPr/>
          <a:lstStyle/>
          <a:p>
            <a:r>
              <a:rPr lang="zh-CN" altLang="en-US" dirty="0"/>
              <a:t>实验结果与分析：</a:t>
            </a:r>
            <a:r>
              <a:rPr lang="en-US" altLang="zh-CN" dirty="0"/>
              <a:t>自主操作算法</a:t>
            </a:r>
            <a:r>
              <a:rPr lang="en-US" dirty="0"/>
              <a:t>和国际先进方法的比较</a:t>
            </a:r>
            <a:endParaRPr lang="en-US" altLang="zh-CN" dirty="0">
              <a:solidFill>
                <a:srgbClr val="0000FF"/>
              </a:solidFill>
            </a:endParaRPr>
          </a:p>
          <a:p>
            <a:pPr marL="251460" lvl="1" indent="0">
              <a:buNone/>
            </a:pPr>
            <a:endParaRPr lang="en-US" altLang="en-US" sz="2800" b="0" dirty="0"/>
          </a:p>
        </p:txBody>
      </p:sp>
      <p:pic>
        <p:nvPicPr>
          <p:cNvPr id="20" name="Picture 2"/>
          <p:cNvPicPr>
            <a:picLocks noChangeAspect="1"/>
          </p:cNvPicPr>
          <p:nvPr/>
        </p:nvPicPr>
        <p:blipFill>
          <a:blip r:embed="rId1"/>
          <a:stretch>
            <a:fillRect/>
          </a:stretch>
        </p:blipFill>
        <p:spPr>
          <a:xfrm>
            <a:off x="172085" y="1447165"/>
            <a:ext cx="8639810" cy="2569845"/>
          </a:xfrm>
          <a:prstGeom prst="rect">
            <a:avLst/>
          </a:prstGeom>
          <a:noFill/>
          <a:ln>
            <a:noFill/>
          </a:ln>
        </p:spPr>
      </p:pic>
      <p:sp>
        <p:nvSpPr>
          <p:cNvPr id="100" name="Text Box 99"/>
          <p:cNvSpPr txBox="1"/>
          <p:nvPr/>
        </p:nvSpPr>
        <p:spPr>
          <a:xfrm>
            <a:off x="9126855" y="1947545"/>
            <a:ext cx="2152650" cy="368300"/>
          </a:xfrm>
          <a:prstGeom prst="rect">
            <a:avLst/>
          </a:prstGeom>
          <a:noFill/>
          <a:ln w="9525">
            <a:noFill/>
          </a:ln>
        </p:spPr>
        <p:txBody>
          <a:bodyPr wrap="square">
            <a:spAutoFit/>
          </a:bodyPr>
          <a:p>
            <a:pPr marL="0" indent="0"/>
            <a:r>
              <a:rPr lang="zh-CN" sz="1800" b="0">
                <a:cs typeface="宋体" charset="0"/>
              </a:rPr>
              <a:t>部件交互成功实验</a:t>
            </a:r>
            <a:endParaRPr lang="en-US" sz="1800"/>
          </a:p>
        </p:txBody>
      </p:sp>
      <p:pic>
        <p:nvPicPr>
          <p:cNvPr id="2" name="Picture 1"/>
          <p:cNvPicPr>
            <a:picLocks noChangeAspect="1"/>
          </p:cNvPicPr>
          <p:nvPr/>
        </p:nvPicPr>
        <p:blipFill>
          <a:blip r:embed="rId2"/>
          <a:stretch>
            <a:fillRect/>
          </a:stretch>
        </p:blipFill>
        <p:spPr>
          <a:xfrm>
            <a:off x="5902325" y="4161790"/>
            <a:ext cx="5264785" cy="2403475"/>
          </a:xfrm>
          <a:prstGeom prst="rect">
            <a:avLst/>
          </a:prstGeom>
          <a:noFill/>
          <a:ln w="9525">
            <a:noFill/>
          </a:ln>
        </p:spPr>
      </p:pic>
      <p:sp>
        <p:nvSpPr>
          <p:cNvPr id="101" name="Text Box 100"/>
          <p:cNvSpPr txBox="1"/>
          <p:nvPr/>
        </p:nvSpPr>
        <p:spPr>
          <a:xfrm>
            <a:off x="609283" y="5040313"/>
            <a:ext cx="5080000" cy="645160"/>
          </a:xfrm>
          <a:prstGeom prst="rect">
            <a:avLst/>
          </a:prstGeom>
          <a:noFill/>
          <a:ln w="9525">
            <a:noFill/>
          </a:ln>
        </p:spPr>
        <p:txBody>
          <a:bodyPr>
            <a:spAutoFit/>
          </a:bodyPr>
          <a:p>
            <a:pPr marL="0" indent="0" algn="ctr"/>
            <a:r>
              <a:rPr lang="zh-CN" sz="1800" b="1">
                <a:cs typeface="宋体" charset="0"/>
              </a:rPr>
              <a:t>拉门失败案例，左图：机械臂到达极限位置，右图：把手为小圆形，不容易抓住</a:t>
            </a:r>
            <a:endParaRPr lang="en-US" sz="1800"/>
          </a:p>
        </p:txBody>
      </p:sp>
      <p:cxnSp>
        <p:nvCxnSpPr>
          <p:cNvPr id="6" name="Straight Connector 5"/>
          <p:cNvCxnSpPr/>
          <p:nvPr/>
        </p:nvCxnSpPr>
        <p:spPr>
          <a:xfrm>
            <a:off x="119380" y="4076700"/>
            <a:ext cx="11809730" cy="0"/>
          </a:xfrm>
          <a:prstGeom prst="line">
            <a:avLst/>
          </a:prstGeom>
          <a:solidFill>
            <a:schemeClr val="accent1"/>
          </a:solidFill>
          <a:ln w="38100" cap="flat" cmpd="sng" algn="ctr">
            <a:solidFill>
              <a:schemeClr val="tx1"/>
            </a:solidFill>
            <a:prstDash val="sysDash"/>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汇报提纲</a:t>
            </a:r>
            <a:endParaRPr lang="zh-CN" altLang="en-US" dirty="0"/>
          </a:p>
        </p:txBody>
      </p:sp>
      <p:sp>
        <p:nvSpPr>
          <p:cNvPr id="4" name="Rectangle 26"/>
          <p:cNvSpPr txBox="1">
            <a:spLocks noChangeArrowheads="1"/>
          </p:cNvSpPr>
          <p:nvPr/>
        </p:nvSpPr>
        <p:spPr bwMode="auto">
          <a:xfrm>
            <a:off x="0" y="836712"/>
            <a:ext cx="11568608" cy="5616624"/>
          </a:xfrm>
          <a:prstGeom prst="rect">
            <a:avLst/>
          </a:prstGeom>
          <a:noFill/>
          <a:ln w="9525">
            <a:noFill/>
            <a:miter lim="800000"/>
          </a:ln>
        </p:spPr>
        <p:txBody>
          <a:bodyPr anchor="t" anchorCtr="1"/>
          <a:lstStyle/>
          <a:p>
            <a:pPr eaLnBrk="1" hangingPunct="1">
              <a:lnSpc>
                <a:spcPct val="150000"/>
              </a:lnSpc>
              <a:spcBef>
                <a:spcPts val="0"/>
              </a:spcBef>
              <a:buFont typeface="Arial" panose="02080604020202020204" pitchFamily="34" charset="0"/>
              <a:buNone/>
              <a:defRPr/>
            </a:pPr>
            <a:r>
              <a:rPr lang="zh-CN" altLang="en-US" sz="4000" b="1" kern="0" dirty="0">
                <a:latin typeface="+mn-ea"/>
                <a:ea typeface="+mn-ea"/>
              </a:rPr>
              <a:t>一、研究背景与研究现状</a:t>
            </a:r>
            <a:endParaRPr lang="en-US" altLang="zh-CN" sz="4000" b="1" kern="0" dirty="0">
              <a:latin typeface="+mn-ea"/>
              <a:ea typeface="+mn-ea"/>
            </a:endParaRPr>
          </a:p>
          <a:p>
            <a:pPr eaLnBrk="1" hangingPunct="1">
              <a:lnSpc>
                <a:spcPct val="150000"/>
              </a:lnSpc>
              <a:spcBef>
                <a:spcPts val="0"/>
              </a:spcBef>
              <a:buFont typeface="Arial" panose="02080604020202020204" pitchFamily="34" charset="0"/>
              <a:buNone/>
              <a:defRPr/>
            </a:pPr>
            <a:r>
              <a:rPr lang="zh-CN" altLang="en-US" sz="4000" b="1" kern="0" dirty="0">
                <a:solidFill>
                  <a:srgbClr val="0D0D0D"/>
                </a:solidFill>
                <a:latin typeface="+mn-ea"/>
                <a:ea typeface="+mn-ea"/>
              </a:rPr>
              <a:t>二、关键问题与研究目标</a:t>
            </a:r>
            <a:endParaRPr lang="en-US" altLang="zh-CN" sz="4000" b="1" kern="0" dirty="0">
              <a:solidFill>
                <a:srgbClr val="0D0D0D"/>
              </a:solidFill>
              <a:latin typeface="+mn-ea"/>
              <a:ea typeface="+mn-ea"/>
            </a:endParaRPr>
          </a:p>
          <a:p>
            <a:pPr eaLnBrk="1" hangingPunct="1">
              <a:lnSpc>
                <a:spcPct val="150000"/>
              </a:lnSpc>
              <a:spcBef>
                <a:spcPts val="0"/>
              </a:spcBef>
              <a:defRPr/>
            </a:pPr>
            <a:r>
              <a:rPr lang="zh-CN" altLang="en-US" sz="4000" b="1" kern="0" dirty="0">
                <a:solidFill>
                  <a:srgbClr val="FF0000"/>
                </a:solidFill>
                <a:latin typeface="+mn-ea"/>
                <a:ea typeface="+mn-ea"/>
              </a:rPr>
              <a:t>三、研究内容与实验结果</a:t>
            </a:r>
            <a:endParaRPr lang="en-US" altLang="zh-CN" sz="4000" b="1" kern="0" dirty="0">
              <a:solidFill>
                <a:srgbClr val="FF0000"/>
              </a:solidFill>
              <a:latin typeface="+mn-ea"/>
              <a:ea typeface="+mn-ea"/>
            </a:endParaRPr>
          </a:p>
          <a:p>
            <a:pPr eaLnBrk="1" hangingPunct="1">
              <a:lnSpc>
                <a:spcPct val="150000"/>
              </a:lnSpc>
              <a:spcBef>
                <a:spcPts val="0"/>
              </a:spcBef>
              <a:defRPr/>
            </a:pPr>
            <a:endParaRPr lang="en-US" altLang="zh-CN" sz="2400" b="1" kern="0" dirty="0">
              <a:solidFill>
                <a:srgbClr val="FF0000"/>
              </a:solidFill>
              <a:latin typeface="+mn-ea"/>
              <a:ea typeface="+mn-ea"/>
            </a:endParaRPr>
          </a:p>
          <a:p>
            <a:pPr eaLnBrk="1" hangingPunct="1">
              <a:lnSpc>
                <a:spcPct val="150000"/>
              </a:lnSpc>
              <a:spcBef>
                <a:spcPts val="0"/>
              </a:spcBef>
              <a:defRPr/>
            </a:pPr>
            <a:endParaRPr lang="en-US" altLang="zh-CN" sz="2400" b="1" kern="0" dirty="0">
              <a:solidFill>
                <a:srgbClr val="FF0000"/>
              </a:solidFill>
              <a:latin typeface="+mn-ea"/>
              <a:ea typeface="+mn-ea"/>
            </a:endParaRPr>
          </a:p>
          <a:p>
            <a:pPr eaLnBrk="1" hangingPunct="1">
              <a:lnSpc>
                <a:spcPct val="150000"/>
              </a:lnSpc>
              <a:spcBef>
                <a:spcPts val="0"/>
              </a:spcBef>
              <a:defRPr/>
            </a:pPr>
            <a:endParaRPr lang="en-US" altLang="zh-CN" sz="2400" b="1" kern="0" dirty="0">
              <a:solidFill>
                <a:srgbClr val="FF0000"/>
              </a:solidFill>
              <a:latin typeface="+mn-ea"/>
              <a:ea typeface="+mn-ea"/>
            </a:endParaRPr>
          </a:p>
          <a:p>
            <a:pPr eaLnBrk="1" hangingPunct="1">
              <a:lnSpc>
                <a:spcPct val="150000"/>
              </a:lnSpc>
              <a:spcBef>
                <a:spcPts val="0"/>
              </a:spcBef>
              <a:buFont typeface="Arial" panose="02080604020202020204" pitchFamily="34" charset="0"/>
              <a:buNone/>
              <a:defRPr/>
            </a:pPr>
            <a:r>
              <a:rPr lang="zh-CN" altLang="en-US" sz="4000" b="1" kern="0" dirty="0">
                <a:latin typeface="+mn-ea"/>
                <a:ea typeface="+mn-ea"/>
              </a:rPr>
              <a:t>四、论文总结与工作成果</a:t>
            </a:r>
            <a:endParaRPr lang="en-US" altLang="zh-CN" sz="4000" b="1" kern="0" dirty="0">
              <a:latin typeface="+mn-ea"/>
              <a:ea typeface="+mn-ea"/>
            </a:endParaRPr>
          </a:p>
        </p:txBody>
      </p:sp>
      <p:sp>
        <p:nvSpPr>
          <p:cNvPr id="5" name="文本框 4"/>
          <p:cNvSpPr txBox="1"/>
          <p:nvPr/>
        </p:nvSpPr>
        <p:spPr>
          <a:xfrm>
            <a:off x="3358808" y="3583176"/>
            <a:ext cx="7568565" cy="1753235"/>
          </a:xfrm>
          <a:prstGeom prst="rect">
            <a:avLst/>
          </a:prstGeom>
          <a:noFill/>
        </p:spPr>
        <p:txBody>
          <a:bodyPr wrap="none" rtlCol="0">
            <a:spAutoFit/>
          </a:bodyPr>
          <a:lstStyle/>
          <a:p>
            <a:pPr algn="l" eaLnBrk="1" hangingPunct="1">
              <a:lnSpc>
                <a:spcPct val="150000"/>
              </a:lnSpc>
              <a:spcBef>
                <a:spcPts val="0"/>
              </a:spcBef>
              <a:defRPr/>
            </a:pPr>
            <a:r>
              <a:rPr lang="en-US" altLang="zh-CN" sz="2400" b="1" kern="0" dirty="0">
                <a:solidFill>
                  <a:schemeClr val="tx1"/>
                </a:solidFill>
                <a:latin typeface="+mn-ea"/>
                <a:ea typeface="+mn-ea"/>
                <a:sym typeface="+mn-ea"/>
              </a:rPr>
              <a:t>3.1 </a:t>
            </a:r>
            <a:r>
              <a:rPr lang="zh-CN" altLang="en-US" sz="2400" b="1" kern="0" dirty="0">
                <a:solidFill>
                  <a:schemeClr val="tx1"/>
                </a:solidFill>
                <a:latin typeface="+mn-ea"/>
                <a:ea typeface="+mn-ea"/>
                <a:sym typeface="+mn-ea"/>
              </a:rPr>
              <a:t>基于Unity 3D和ROS的机器人三维物理仿真环境</a:t>
            </a:r>
            <a:endParaRPr lang="zh-CN" altLang="en-US" sz="2400" b="1" kern="0" dirty="0">
              <a:solidFill>
                <a:schemeClr val="tx1"/>
              </a:solidFill>
              <a:latin typeface="+mn-ea"/>
              <a:ea typeface="+mn-ea"/>
            </a:endParaRPr>
          </a:p>
          <a:p>
            <a:pPr algn="l" eaLnBrk="1" hangingPunct="1">
              <a:lnSpc>
                <a:spcPct val="150000"/>
              </a:lnSpc>
              <a:spcBef>
                <a:spcPts val="0"/>
              </a:spcBef>
              <a:defRPr/>
            </a:pPr>
            <a:r>
              <a:rPr lang="zh-CN" altLang="en-US" sz="2400" b="1" kern="0" dirty="0">
                <a:latin typeface="+mn-ea"/>
                <a:ea typeface="+mn-ea"/>
                <a:sym typeface="+mn-ea"/>
              </a:rPr>
              <a:t>3.2 基于视觉识别和伺服算法的机械臂自主操作</a:t>
            </a:r>
            <a:endParaRPr lang="zh-CN" altLang="en-US" sz="2400" b="1" kern="0" dirty="0">
              <a:solidFill>
                <a:schemeClr val="accent3"/>
              </a:solidFill>
              <a:latin typeface="+mn-ea"/>
              <a:ea typeface="+mn-ea"/>
            </a:endParaRPr>
          </a:p>
          <a:p>
            <a:pPr algn="l" eaLnBrk="1" hangingPunct="1">
              <a:lnSpc>
                <a:spcPct val="150000"/>
              </a:lnSpc>
              <a:spcBef>
                <a:spcPts val="0"/>
              </a:spcBef>
              <a:defRPr/>
            </a:pPr>
            <a:r>
              <a:rPr lang="en-US" altLang="zh-CN" sz="2400" b="1" kern="0" dirty="0">
                <a:solidFill>
                  <a:srgbClr val="FF0000"/>
                </a:solidFill>
                <a:latin typeface="+mn-ea"/>
                <a:ea typeface="+mn-ea"/>
                <a:sym typeface="+mn-ea"/>
              </a:rPr>
              <a:t>3.3 </a:t>
            </a:r>
            <a:r>
              <a:rPr lang="zh-CN" altLang="en-US" sz="2400" b="1" kern="0" dirty="0">
                <a:solidFill>
                  <a:srgbClr val="FF0000"/>
                </a:solidFill>
                <a:latin typeface="+mn-ea"/>
                <a:ea typeface="+mn-ea"/>
                <a:sym typeface="+mn-ea"/>
              </a:rPr>
              <a:t>基于仿真环境和数据手套的机械臂轨迹数据集生成</a:t>
            </a:r>
            <a:endParaRPr lang="zh-CN" altLang="en-US" sz="2400" b="1" kern="0" dirty="0">
              <a:solidFill>
                <a:srgbClr val="FF0000"/>
              </a:solidFill>
              <a:latin typeface="+mn-ea"/>
              <a:ea typeface="+mn-ea"/>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研究目标</a:t>
            </a:r>
            <a:endParaRPr lang="en-US" altLang="zh-CN" dirty="0"/>
          </a:p>
          <a:p>
            <a:pPr lvl="1"/>
            <a:r>
              <a:rPr lang="zh-CN" altLang="en-US" b="0" dirty="0">
                <a:latin typeface="+mn-ea"/>
                <a:ea typeface="+mn-ea"/>
              </a:rPr>
              <a:t>设计并实现机械臂操作数据集的</a:t>
            </a:r>
            <a:r>
              <a:rPr lang="en-US" altLang="zh-CN" b="0" dirty="0">
                <a:latin typeface="+mn-ea"/>
                <a:ea typeface="+mn-ea"/>
              </a:rPr>
              <a:t>生成</a:t>
            </a:r>
            <a:r>
              <a:rPr lang="en-US" altLang="en-US" b="0" dirty="0">
                <a:latin typeface="+mn-ea"/>
                <a:ea typeface="+mn-ea"/>
              </a:rPr>
              <a:t>系统</a:t>
            </a:r>
            <a:r>
              <a:rPr lang="en-US" altLang="zh-CN" b="0" dirty="0">
                <a:latin typeface="+mn-ea"/>
                <a:ea typeface="+mn-ea"/>
              </a:rPr>
              <a:t>并完成数据采集</a:t>
            </a:r>
            <a:r>
              <a:rPr lang="zh-CN" altLang="en-US" b="0" dirty="0">
                <a:latin typeface="+mn-ea"/>
                <a:ea typeface="+mn-ea"/>
              </a:rPr>
              <a:t>。</a:t>
            </a:r>
            <a:r>
              <a:rPr lang="en-US" altLang="zh-CN" b="0" dirty="0">
                <a:latin typeface="+mn-ea"/>
                <a:ea typeface="+mn-ea"/>
              </a:rPr>
              <a:t>该工具使用了内容二的伺服控制算法，使数据手套</a:t>
            </a:r>
            <a:r>
              <a:rPr lang="en-US" altLang="en-US" b="0" dirty="0">
                <a:latin typeface="+mn-ea"/>
                <a:ea typeface="+mn-ea"/>
              </a:rPr>
              <a:t>辅助</a:t>
            </a:r>
            <a:r>
              <a:rPr lang="en-US" altLang="zh-CN" b="0" dirty="0">
                <a:latin typeface="+mn-ea"/>
                <a:ea typeface="+mn-ea"/>
              </a:rPr>
              <a:t>控制仿真环境的机械臂完成任务并保存轨迹等数据。</a:t>
            </a:r>
            <a:endParaRPr lang="en-US" altLang="zh-CN" b="0" dirty="0">
              <a:latin typeface="+mn-ea"/>
              <a:ea typeface="+mn-ea"/>
            </a:endParaRPr>
          </a:p>
        </p:txBody>
      </p:sp>
      <p:sp>
        <p:nvSpPr>
          <p:cNvPr id="3" name="标题 2"/>
          <p:cNvSpPr>
            <a:spLocks noGrp="1"/>
          </p:cNvSpPr>
          <p:nvPr>
            <p:ph type="title"/>
          </p:nvPr>
        </p:nvSpPr>
        <p:spPr>
          <a:xfrm>
            <a:off x="-19685" y="107315"/>
            <a:ext cx="12521565" cy="642620"/>
          </a:xfrm>
        </p:spPr>
        <p:txBody>
          <a:bodyPr/>
          <a:lstStyle/>
          <a:p>
            <a:r>
              <a:rPr lang="en-US" altLang="zh-CN" dirty="0"/>
              <a:t>3.3</a:t>
            </a:r>
            <a:r>
              <a:rPr lang="zh-CN" altLang="en-US" dirty="0"/>
              <a:t>基于仿真环境和数据手套的机械臂轨迹数据集生成</a:t>
            </a:r>
            <a:endParaRPr lang="zh-CN" altLang="en-US" dirty="0"/>
          </a:p>
        </p:txBody>
      </p:sp>
      <p:grpSp>
        <p:nvGrpSpPr>
          <p:cNvPr id="12" name="Group 11"/>
          <p:cNvGrpSpPr/>
          <p:nvPr/>
        </p:nvGrpSpPr>
        <p:grpSpPr>
          <a:xfrm>
            <a:off x="336550" y="3326765"/>
            <a:ext cx="11519535" cy="2863215"/>
            <a:chOff x="530" y="5239"/>
            <a:chExt cx="18141" cy="4509"/>
          </a:xfrm>
        </p:grpSpPr>
        <p:sp>
          <p:nvSpPr>
            <p:cNvPr id="5" name="矩形: 圆角 4"/>
            <p:cNvSpPr/>
            <p:nvPr/>
          </p:nvSpPr>
          <p:spPr bwMode="auto">
            <a:xfrm>
              <a:off x="6263" y="5930"/>
              <a:ext cx="6673" cy="1513"/>
            </a:xfrm>
            <a:prstGeom prst="roundRect">
              <a:avLst>
                <a:gd name="adj" fmla="val 14927"/>
              </a:avLst>
            </a:prstGeom>
            <a:solidFill>
              <a:schemeClr val="bg2">
                <a:lumMod val="20000"/>
                <a:lumOff val="80000"/>
              </a:schemeClr>
            </a:solidFill>
            <a:ln w="1270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 name="文本框 5"/>
            <p:cNvSpPr txBox="1"/>
            <p:nvPr/>
          </p:nvSpPr>
          <p:spPr>
            <a:xfrm>
              <a:off x="7536" y="6323"/>
              <a:ext cx="4128" cy="725"/>
            </a:xfrm>
            <a:prstGeom prst="rect">
              <a:avLst/>
            </a:prstGeom>
            <a:noFill/>
          </p:spPr>
          <p:txBody>
            <a:bodyPr wrap="none" rtlCol="0">
              <a:spAutoFit/>
            </a:bodyPr>
            <a:lstStyle/>
            <a:p>
              <a:pPr algn="ctr"/>
              <a:r>
                <a:rPr lang="en-US" altLang="zh-CN" sz="2400" dirty="0">
                  <a:solidFill>
                    <a:schemeClr val="tx2"/>
                  </a:solidFill>
                  <a:latin typeface="宋体" pitchFamily="2" charset="-122"/>
                </a:rPr>
                <a:t>轨迹数据生成系统</a:t>
              </a:r>
              <a:endParaRPr lang="en-US" altLang="zh-CN" sz="2400" dirty="0">
                <a:solidFill>
                  <a:schemeClr val="accent6"/>
                </a:solidFill>
                <a:latin typeface="宋体" pitchFamily="2" charset="-122"/>
              </a:endParaRPr>
            </a:p>
          </p:txBody>
        </p:sp>
        <p:sp>
          <p:nvSpPr>
            <p:cNvPr id="7" name="箭头: 下 6"/>
            <p:cNvSpPr/>
            <p:nvPr/>
          </p:nvSpPr>
          <p:spPr bwMode="auto">
            <a:xfrm rot="16200000">
              <a:off x="5528" y="6488"/>
              <a:ext cx="333" cy="398"/>
            </a:xfrm>
            <a:prstGeom prst="downArrow">
              <a:avLst>
                <a:gd name="adj1" fmla="val 50000"/>
                <a:gd name="adj2" fmla="val 53014"/>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endParaRPr lang="zh-CN" altLang="en-US" sz="2200" baseline="-25000" dirty="0">
                <a:ln>
                  <a:solidFill>
                    <a:schemeClr val="bg1">
                      <a:lumMod val="85000"/>
                    </a:schemeClr>
                  </a:solidFill>
                </a:ln>
                <a:solidFill>
                  <a:schemeClr val="bg1"/>
                </a:solidFill>
                <a:latin typeface="+mj-lt"/>
              </a:endParaRPr>
            </a:p>
          </p:txBody>
        </p:sp>
        <p:sp>
          <p:nvSpPr>
            <p:cNvPr id="8" name="箭头: 下 7"/>
            <p:cNvSpPr/>
            <p:nvPr/>
          </p:nvSpPr>
          <p:spPr bwMode="auto">
            <a:xfrm rot="16200000">
              <a:off x="13339" y="6488"/>
              <a:ext cx="333" cy="398"/>
            </a:xfrm>
            <a:prstGeom prst="downArrow">
              <a:avLst>
                <a:gd name="adj1" fmla="val 50000"/>
                <a:gd name="adj2" fmla="val 53014"/>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endParaRPr lang="zh-CN" altLang="en-US" sz="2200" baseline="-25000" dirty="0">
                <a:ln>
                  <a:solidFill>
                    <a:schemeClr val="bg1">
                      <a:lumMod val="85000"/>
                    </a:schemeClr>
                  </a:solidFill>
                </a:ln>
                <a:solidFill>
                  <a:schemeClr val="bg1"/>
                </a:solidFill>
                <a:latin typeface="+mj-lt"/>
              </a:endParaRPr>
            </a:p>
          </p:txBody>
        </p:sp>
        <p:sp>
          <p:nvSpPr>
            <p:cNvPr id="9" name="文本框 8"/>
            <p:cNvSpPr txBox="1"/>
            <p:nvPr/>
          </p:nvSpPr>
          <p:spPr>
            <a:xfrm>
              <a:off x="1312" y="8441"/>
              <a:ext cx="4128" cy="1307"/>
            </a:xfrm>
            <a:prstGeom prst="rect">
              <a:avLst/>
            </a:prstGeom>
            <a:noFill/>
          </p:spPr>
          <p:txBody>
            <a:bodyPr wrap="none" rtlCol="0">
              <a:spAutoFit/>
            </a:bodyPr>
            <a:lstStyle/>
            <a:p>
              <a:r>
                <a:rPr kumimoji="1" lang="en-US" altLang="zh-CN" sz="2400" dirty="0">
                  <a:latin typeface="宋体" pitchFamily="2" charset="-122"/>
                  <a:ea typeface="宋体" pitchFamily="2" charset="-122"/>
                </a:rPr>
                <a:t>数据手套输入  </a:t>
              </a:r>
              <a:r>
                <a:rPr kumimoji="1" lang="en-US" altLang="en-US" sz="2400" dirty="0">
                  <a:latin typeface="宋体" pitchFamily="2" charset="-122"/>
                  <a:ea typeface="宋体" pitchFamily="2" charset="-122"/>
                </a:rPr>
                <a:t>/</a:t>
              </a:r>
              <a:endParaRPr kumimoji="1" lang="en-US" altLang="en-US" sz="2400" dirty="0">
                <a:latin typeface="宋体" pitchFamily="2" charset="-122"/>
                <a:ea typeface="宋体" pitchFamily="2" charset="-122"/>
              </a:endParaRPr>
            </a:p>
            <a:p>
              <a:r>
                <a:rPr kumimoji="1" lang="en-US" altLang="en-US" sz="2400" dirty="0">
                  <a:latin typeface="宋体" pitchFamily="2" charset="-122"/>
                  <a:ea typeface="宋体" pitchFamily="2" charset="-122"/>
                </a:rPr>
                <a:t>自主操作算法输入</a:t>
              </a:r>
              <a:endParaRPr kumimoji="1" lang="en-US" altLang="en-US" sz="2400" dirty="0">
                <a:latin typeface="宋体" pitchFamily="2" charset="-122"/>
                <a:ea typeface="宋体" pitchFamily="2" charset="-122"/>
              </a:endParaRPr>
            </a:p>
          </p:txBody>
        </p:sp>
        <p:sp>
          <p:nvSpPr>
            <p:cNvPr id="15" name="文本框 14"/>
            <p:cNvSpPr txBox="1"/>
            <p:nvPr/>
          </p:nvSpPr>
          <p:spPr>
            <a:xfrm>
              <a:off x="14810" y="8441"/>
              <a:ext cx="3542" cy="1307"/>
            </a:xfrm>
            <a:prstGeom prst="rect">
              <a:avLst/>
            </a:prstGeom>
            <a:noFill/>
          </p:spPr>
          <p:txBody>
            <a:bodyPr wrap="none" rtlCol="0">
              <a:spAutoFit/>
            </a:bodyPr>
            <a:lstStyle/>
            <a:p>
              <a:r>
                <a:rPr kumimoji="1" lang="zh-CN" altLang="en-US" sz="2400" dirty="0">
                  <a:latin typeface="宋体" pitchFamily="2" charset="-122"/>
                  <a:ea typeface="宋体" pitchFamily="2" charset="-122"/>
                </a:rPr>
                <a:t>输出</a:t>
              </a:r>
              <a:r>
                <a:rPr kumimoji="1" lang="en-US" altLang="zh-CN" sz="2400" dirty="0">
                  <a:latin typeface="宋体" pitchFamily="2" charset="-122"/>
                  <a:ea typeface="宋体" pitchFamily="2" charset="-122"/>
                </a:rPr>
                <a:t>轨迹数据</a:t>
              </a:r>
              <a:endParaRPr kumimoji="1" lang="en-US" altLang="zh-CN" sz="2400" dirty="0">
                <a:latin typeface="宋体" pitchFamily="2" charset="-122"/>
                <a:ea typeface="宋体" pitchFamily="2" charset="-122"/>
              </a:endParaRPr>
            </a:p>
            <a:p>
              <a:r>
                <a:rPr kumimoji="1" lang="en-US" altLang="zh-CN" sz="2400" dirty="0">
                  <a:latin typeface="宋体" pitchFamily="2" charset="-122"/>
                  <a:ea typeface="宋体" pitchFamily="2" charset="-122"/>
                </a:rPr>
                <a:t>(可以复现放映)</a:t>
              </a:r>
              <a:endParaRPr kumimoji="1" lang="en-US" altLang="zh-CN" sz="2400" dirty="0">
                <a:latin typeface="宋体" pitchFamily="2" charset="-122"/>
                <a:ea typeface="宋体" pitchFamily="2" charset="-122"/>
              </a:endParaRPr>
            </a:p>
          </p:txBody>
        </p:sp>
        <p:pic>
          <p:nvPicPr>
            <p:cNvPr id="4" name="VID_20211207_211621">
              <a:hlinkClick r:id="" action="ppaction://media"/>
            </p:cNvPr>
            <p:cNvPicPr/>
            <p:nvPr>
              <a:videoFile r:link="rId1"/>
              <p:extLst>
                <p:ext uri="{DAA4B4D4-6D71-4841-9C94-3DE7FCFB9230}">
                  <p14:media xmlns:p14="http://schemas.microsoft.com/office/powerpoint/2010/main" r:embed="rId2">
                    <p14:trim end="20864.000000"/>
                  </p14:media>
                </p:ext>
              </p:extLst>
            </p:nvPr>
          </p:nvPicPr>
          <p:blipFill>
            <a:blip r:embed="rId3"/>
            <a:stretch>
              <a:fillRect/>
            </a:stretch>
          </p:blipFill>
          <p:spPr>
            <a:xfrm>
              <a:off x="530" y="5239"/>
              <a:ext cx="4733" cy="2894"/>
            </a:xfrm>
            <a:prstGeom prst="rect">
              <a:avLst/>
            </a:prstGeom>
          </p:spPr>
        </p:pic>
        <p:pic>
          <p:nvPicPr>
            <p:cNvPr id="10" name="new_3">
              <a:hlinkClick r:id="" action="ppaction://media"/>
            </p:cNvPr>
            <p:cNvPicPr/>
            <p:nvPr>
              <a:videoFile r:link="rId1"/>
              <p:extLst>
                <p:ext uri="{DAA4B4D4-6D71-4841-9C94-3DE7FCFB9230}">
                  <p14:media xmlns:p14="http://schemas.microsoft.com/office/powerpoint/2010/main" r:embed="rId4">
                    <p14:trim end="4407.000000"/>
                  </p14:media>
                </p:ext>
              </p:extLst>
            </p:nvPr>
          </p:nvPicPr>
          <p:blipFill>
            <a:blip r:embed="rId5"/>
            <a:stretch>
              <a:fillRect/>
            </a:stretch>
          </p:blipFill>
          <p:spPr>
            <a:xfrm>
              <a:off x="14118" y="5239"/>
              <a:ext cx="4553" cy="2890"/>
            </a:xfrm>
            <a:prstGeom prst="rect">
              <a:avLst/>
            </a:prstGeom>
          </p:spPr>
        </p:pic>
      </p:gr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video fullScrn="0">
              <p:cMediaNode>
                <p:cTn id="3" fill="hold" display="1">
                  <p:stCondLst>
                    <p:cond delay="indefinite"/>
                  </p:stCondLst>
                  <p:endCondLst>
                    <p:cond evt="onNext">
                      <p:tgtEl>
                        <p:sldTgt/>
                      </p:tgtEl>
                    </p:cond>
                    <p:cond evt="onPrev">
                      <p:tgtEl>
                        <p:sldTgt/>
                      </p:tgtEl>
                    </p:cond>
                  </p:endCondLst>
                </p:cTn>
                <p:tgtEl>
                  <p:spTgt spid="10"/>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solidFill>
                  <a:schemeClr val="tx2"/>
                </a:solidFill>
              </a:rPr>
              <a:t>轨迹生成系统</a:t>
            </a:r>
            <a:r>
              <a:rPr lang="zh-CN" altLang="en-US" dirty="0">
                <a:solidFill>
                  <a:schemeClr val="tx2"/>
                </a:solidFill>
              </a:rPr>
              <a:t>总体设计</a:t>
            </a:r>
            <a:endParaRPr lang="en-US" altLang="zh-CN" dirty="0">
              <a:solidFill>
                <a:schemeClr val="tx2"/>
              </a:solidFill>
            </a:endParaRPr>
          </a:p>
          <a:p>
            <a:pPr lvl="1"/>
            <a:r>
              <a:rPr lang="zh-CN" altLang="en-US" sz="2800" b="0" dirty="0">
                <a:solidFill>
                  <a:schemeClr val="tx2"/>
                </a:solidFill>
              </a:rPr>
              <a:t>设计并实现了机械臂轨迹数据集生成</a:t>
            </a:r>
            <a:r>
              <a:rPr lang="en-US" altLang="zh-CN" sz="2800" b="0" dirty="0">
                <a:solidFill>
                  <a:schemeClr val="tx2"/>
                </a:solidFill>
              </a:rPr>
              <a:t>系统</a:t>
            </a:r>
            <a:r>
              <a:rPr lang="zh-CN" altLang="en-US" sz="2800" b="0" dirty="0">
                <a:solidFill>
                  <a:schemeClr val="tx2"/>
                </a:solidFill>
              </a:rPr>
              <a:t>，系统可</a:t>
            </a:r>
            <a:r>
              <a:rPr lang="en-US" altLang="zh-CN" sz="2800" b="0" dirty="0">
                <a:solidFill>
                  <a:schemeClr val="tx2"/>
                </a:solidFill>
              </a:rPr>
              <a:t>使用数据手套控制虚拟机械臂并保存操作轨迹及再次放映复现操作过程。</a:t>
            </a:r>
            <a:endParaRPr lang="en-US" altLang="zh-CN" sz="2800" b="0" dirty="0">
              <a:solidFill>
                <a:schemeClr val="tx2"/>
              </a:solidFill>
            </a:endParaRPr>
          </a:p>
        </p:txBody>
      </p:sp>
      <p:sp>
        <p:nvSpPr>
          <p:cNvPr id="7" name="标题 2"/>
          <p:cNvSpPr>
            <a:spLocks noGrp="1"/>
          </p:cNvSpPr>
          <p:nvPr>
            <p:ph type="title"/>
          </p:nvPr>
        </p:nvSpPr>
        <p:spPr>
          <a:xfrm>
            <a:off x="-19685" y="107315"/>
            <a:ext cx="12521565" cy="642620"/>
          </a:xfrm>
        </p:spPr>
        <p:txBody>
          <a:bodyPr/>
          <a:lstStyle/>
          <a:p>
            <a:r>
              <a:rPr lang="en-US" altLang="zh-CN" dirty="0"/>
              <a:t>3.3</a:t>
            </a:r>
            <a:r>
              <a:rPr lang="zh-CN" altLang="en-US" dirty="0"/>
              <a:t>基于仿真环境和数据手套的机械臂轨迹数据集生成</a:t>
            </a:r>
            <a:endParaRPr lang="zh-CN" altLang="en-US" dirty="0"/>
          </a:p>
        </p:txBody>
      </p:sp>
      <p:grpSp>
        <p:nvGrpSpPr>
          <p:cNvPr id="24" name="Group 23"/>
          <p:cNvGrpSpPr/>
          <p:nvPr/>
        </p:nvGrpSpPr>
        <p:grpSpPr>
          <a:xfrm>
            <a:off x="107315" y="2331085"/>
            <a:ext cx="11821160" cy="4190365"/>
            <a:chOff x="169" y="3671"/>
            <a:chExt cx="18616" cy="6599"/>
          </a:xfrm>
        </p:grpSpPr>
        <p:grpSp>
          <p:nvGrpSpPr>
            <p:cNvPr id="22" name="Group 21"/>
            <p:cNvGrpSpPr/>
            <p:nvPr/>
          </p:nvGrpSpPr>
          <p:grpSpPr>
            <a:xfrm>
              <a:off x="169" y="3671"/>
              <a:ext cx="18616" cy="6599"/>
              <a:chOff x="169" y="3671"/>
              <a:chExt cx="18616" cy="6599"/>
            </a:xfrm>
          </p:grpSpPr>
          <p:sp>
            <p:nvSpPr>
              <p:cNvPr id="31" name="矩形: 圆角 5"/>
              <p:cNvSpPr/>
              <p:nvPr/>
            </p:nvSpPr>
            <p:spPr bwMode="auto">
              <a:xfrm>
                <a:off x="3118" y="3671"/>
                <a:ext cx="11000" cy="6010"/>
              </a:xfrm>
              <a:prstGeom prst="roundRect">
                <a:avLst>
                  <a:gd name="adj" fmla="val 7519"/>
                </a:avLst>
              </a:prstGeom>
              <a:solidFill>
                <a:schemeClr val="bg2">
                  <a:lumMod val="20000"/>
                  <a:lumOff val="80000"/>
                </a:schemeClr>
              </a:solidFill>
              <a:ln w="12700">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32" name="流程图: 过程 31"/>
              <p:cNvSpPr/>
              <p:nvPr/>
            </p:nvSpPr>
            <p:spPr bwMode="auto">
              <a:xfrm>
                <a:off x="3520" y="4448"/>
                <a:ext cx="3402" cy="907"/>
              </a:xfrm>
              <a:prstGeom prst="flowChartProcess">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zh-CN" sz="2400" dirty="0">
                    <a:solidFill>
                      <a:schemeClr val="bg1"/>
                    </a:solidFill>
                    <a:latin typeface="宋体" pitchFamily="2" charset="-122"/>
                    <a:ea typeface="宋体" pitchFamily="2" charset="-122"/>
                  </a:rPr>
                  <a:t>通信</a:t>
                </a:r>
                <a:r>
                  <a:rPr lang="zh-CN" altLang="en-US" sz="2400" dirty="0">
                    <a:solidFill>
                      <a:schemeClr val="bg1"/>
                    </a:solidFill>
                    <a:latin typeface="宋体" pitchFamily="2" charset="-122"/>
                    <a:ea typeface="宋体" pitchFamily="2" charset="-122"/>
                  </a:rPr>
                  <a:t>模块</a:t>
                </a:r>
                <a:endParaRPr lang="en-US" altLang="zh-CN" sz="2400" dirty="0">
                  <a:solidFill>
                    <a:schemeClr val="bg1"/>
                  </a:solidFill>
                  <a:latin typeface="宋体" pitchFamily="2" charset="-122"/>
                  <a:ea typeface="宋体" pitchFamily="2" charset="-122"/>
                </a:endParaRPr>
              </a:p>
            </p:txBody>
          </p:sp>
          <p:sp>
            <p:nvSpPr>
              <p:cNvPr id="33" name="流程图: 过程 32"/>
              <p:cNvSpPr/>
              <p:nvPr/>
            </p:nvSpPr>
            <p:spPr bwMode="auto">
              <a:xfrm>
                <a:off x="10324" y="6435"/>
                <a:ext cx="3402" cy="907"/>
              </a:xfrm>
              <a:prstGeom prst="flowChartProcess">
                <a:avLst/>
              </a:prstGeom>
              <a:solidFill>
                <a:srgbClr val="FF99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altLang="zh-CN" sz="2400" dirty="0">
                    <a:solidFill>
                      <a:schemeClr val="bg1"/>
                    </a:solidFill>
                    <a:latin typeface="宋体" pitchFamily="2" charset="-122"/>
                    <a:ea typeface="宋体" pitchFamily="2" charset="-122"/>
                  </a:rPr>
                  <a:t>轨迹保存</a:t>
                </a:r>
                <a:r>
                  <a:rPr lang="zh-CN" altLang="en-US" sz="2400" dirty="0">
                    <a:solidFill>
                      <a:schemeClr val="bg1"/>
                    </a:solidFill>
                    <a:latin typeface="宋体" pitchFamily="2" charset="-122"/>
                    <a:ea typeface="宋体" pitchFamily="2" charset="-122"/>
                  </a:rPr>
                  <a:t>模块</a:t>
                </a:r>
                <a:endParaRPr lang="zh-CN" altLang="en-US" sz="2400" dirty="0">
                  <a:solidFill>
                    <a:schemeClr val="bg1"/>
                  </a:solidFill>
                  <a:latin typeface="宋体" pitchFamily="2" charset="-122"/>
                  <a:ea typeface="宋体" pitchFamily="2" charset="-122"/>
                </a:endParaRPr>
              </a:p>
            </p:txBody>
          </p:sp>
          <p:sp>
            <p:nvSpPr>
              <p:cNvPr id="34" name="流程图: 过程 33"/>
              <p:cNvSpPr/>
              <p:nvPr/>
            </p:nvSpPr>
            <p:spPr bwMode="auto">
              <a:xfrm>
                <a:off x="10324" y="4448"/>
                <a:ext cx="3402" cy="907"/>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bg1"/>
                    </a:solidFill>
                    <a:latin typeface="宋体" pitchFamily="2" charset="-122"/>
                    <a:ea typeface="宋体" pitchFamily="2" charset="-122"/>
                  </a:rPr>
                  <a:t>伺服控制</a:t>
                </a:r>
                <a:r>
                  <a:rPr lang="zh-CN" altLang="en-US" sz="2400" dirty="0">
                    <a:solidFill>
                      <a:schemeClr val="bg1"/>
                    </a:solidFill>
                    <a:latin typeface="宋体" pitchFamily="2" charset="-122"/>
                    <a:ea typeface="宋体" pitchFamily="2" charset="-122"/>
                  </a:rPr>
                  <a:t>模块</a:t>
                </a:r>
                <a:endParaRPr lang="en-US" altLang="zh-CN" sz="2400" dirty="0">
                  <a:solidFill>
                    <a:schemeClr val="bg1"/>
                  </a:solidFill>
                  <a:latin typeface="宋体" pitchFamily="2" charset="-122"/>
                  <a:ea typeface="宋体" pitchFamily="2" charset="-122"/>
                </a:endParaRPr>
              </a:p>
            </p:txBody>
          </p:sp>
          <p:sp>
            <p:nvSpPr>
              <p:cNvPr id="35" name="流程图: 过程 34"/>
              <p:cNvSpPr/>
              <p:nvPr/>
            </p:nvSpPr>
            <p:spPr bwMode="auto">
              <a:xfrm>
                <a:off x="3520" y="6434"/>
                <a:ext cx="3402" cy="908"/>
              </a:xfrm>
              <a:prstGeom prst="flowChartProcess">
                <a:avLst/>
              </a:prstGeom>
              <a:solidFill>
                <a:srgbClr val="FF611D"/>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altLang="zh-CN" sz="2400" dirty="0">
                    <a:solidFill>
                      <a:schemeClr val="bg1"/>
                    </a:solidFill>
                    <a:latin typeface="宋体" pitchFamily="2" charset="-122"/>
                    <a:ea typeface="宋体" pitchFamily="2" charset="-122"/>
                  </a:rPr>
                  <a:t>轨迹</a:t>
                </a:r>
                <a:r>
                  <a:rPr lang="en-US" altLang="en-US" sz="2400" dirty="0">
                    <a:solidFill>
                      <a:schemeClr val="bg1"/>
                    </a:solidFill>
                    <a:latin typeface="宋体" pitchFamily="2" charset="-122"/>
                    <a:ea typeface="宋体" pitchFamily="2" charset="-122"/>
                  </a:rPr>
                  <a:t>放映模块</a:t>
                </a:r>
                <a:endParaRPr lang="en-US" altLang="en-US" sz="2400" b="1" dirty="0">
                  <a:solidFill>
                    <a:schemeClr val="bg1"/>
                  </a:solidFill>
                  <a:latin typeface="宋体" pitchFamily="2" charset="-122"/>
                  <a:ea typeface="宋体" pitchFamily="2" charset="-122"/>
                </a:endParaRPr>
              </a:p>
            </p:txBody>
          </p:sp>
          <p:cxnSp>
            <p:nvCxnSpPr>
              <p:cNvPr id="37" name="直接箭头连接符 36"/>
              <p:cNvCxnSpPr>
                <a:stCxn id="32" idx="3"/>
                <a:endCxn id="34" idx="1"/>
              </p:cNvCxnSpPr>
              <p:nvPr/>
            </p:nvCxnSpPr>
            <p:spPr bwMode="auto">
              <a:xfrm>
                <a:off x="6922" y="4902"/>
                <a:ext cx="3402" cy="0"/>
              </a:xfrm>
              <a:prstGeom prst="straightConnector1">
                <a:avLst/>
              </a:prstGeom>
              <a:ln w="127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a:stCxn id="34" idx="2"/>
                <a:endCxn id="33" idx="0"/>
              </p:cNvCxnSpPr>
              <p:nvPr/>
            </p:nvCxnSpPr>
            <p:spPr bwMode="auto">
              <a:xfrm>
                <a:off x="12025" y="5355"/>
                <a:ext cx="0" cy="1080"/>
              </a:xfrm>
              <a:prstGeom prst="straightConnector1">
                <a:avLst/>
              </a:prstGeom>
              <a:ln w="127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a:stCxn id="33" idx="1"/>
                <a:endCxn id="35" idx="3"/>
              </p:cNvCxnSpPr>
              <p:nvPr/>
            </p:nvCxnSpPr>
            <p:spPr bwMode="auto">
              <a:xfrm flipH="1" flipV="1">
                <a:off x="6922" y="6888"/>
                <a:ext cx="3402" cy="1"/>
              </a:xfrm>
              <a:prstGeom prst="straightConnector1">
                <a:avLst/>
              </a:prstGeom>
              <a:ln w="127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9" name="肘形连接符 30"/>
              <p:cNvCxnSpPr>
                <a:stCxn id="35" idx="2"/>
                <a:endCxn id="13" idx="1"/>
              </p:cNvCxnSpPr>
              <p:nvPr/>
            </p:nvCxnSpPr>
            <p:spPr bwMode="auto">
              <a:xfrm rot="5400000" flipV="1">
                <a:off x="6955" y="5608"/>
                <a:ext cx="1634" cy="5102"/>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55" name="文本框 54"/>
              <p:cNvSpPr txBox="1"/>
              <p:nvPr/>
            </p:nvSpPr>
            <p:spPr>
              <a:xfrm>
                <a:off x="15365" y="6889"/>
                <a:ext cx="2528" cy="531"/>
              </a:xfrm>
              <a:prstGeom prst="rect">
                <a:avLst/>
              </a:prstGeom>
              <a:noFill/>
            </p:spPr>
            <p:txBody>
              <a:bodyPr wrap="none" rtlCol="0">
                <a:spAutoFit/>
              </a:bodyPr>
              <a:lstStyle/>
              <a:p>
                <a:r>
                  <a:rPr kumimoji="1" lang="en-US" altLang="zh-CN" sz="1600" dirty="0">
                    <a:latin typeface="宋体" pitchFamily="2" charset="-122"/>
                    <a:ea typeface="宋体" pitchFamily="2" charset="-122"/>
                  </a:rPr>
                  <a:t>机械臂操作动画</a:t>
                </a:r>
                <a:endParaRPr kumimoji="1" lang="en-US" altLang="zh-CN" sz="1600" dirty="0">
                  <a:latin typeface="宋体" pitchFamily="2" charset="-122"/>
                  <a:ea typeface="宋体" pitchFamily="2" charset="-122"/>
                </a:endParaRPr>
              </a:p>
            </p:txBody>
          </p:sp>
          <p:pic>
            <p:nvPicPr>
              <p:cNvPr id="8" name="VID_20211207_211621">
                <a:hlinkClick r:id="" action="ppaction://media"/>
              </p:cNvPr>
              <p:cNvPicPr>
                <a:picLocks noChangeAspect="1"/>
              </p:cNvPicPr>
              <p:nvPr>
                <a:videoFile r:link="rId1"/>
                <p:extLst>
                  <p:ext uri="{DAA4B4D4-6D71-4841-9C94-3DE7FCFB9230}">
                    <p14:media xmlns:p14="http://schemas.microsoft.com/office/powerpoint/2010/main" r:embed="rId2">
                      <p14:trim end="20864.000000"/>
                    </p14:media>
                  </p:ext>
                </p:extLst>
              </p:nvPr>
            </p:nvPicPr>
            <p:blipFill>
              <a:blip r:embed="rId3"/>
              <a:stretch>
                <a:fillRect/>
              </a:stretch>
            </p:blipFill>
            <p:spPr>
              <a:xfrm>
                <a:off x="169" y="4109"/>
                <a:ext cx="2594" cy="1586"/>
              </a:xfrm>
              <a:prstGeom prst="rect">
                <a:avLst/>
              </a:prstGeom>
              <a:ln w="25400" cmpd="sng">
                <a:solidFill>
                  <a:schemeClr val="tx1"/>
                </a:solidFill>
                <a:prstDash val="solid"/>
              </a:ln>
            </p:spPr>
          </p:pic>
          <p:sp>
            <p:nvSpPr>
              <p:cNvPr id="9" name="文本框 43"/>
              <p:cNvSpPr txBox="1"/>
              <p:nvPr/>
            </p:nvSpPr>
            <p:spPr>
              <a:xfrm>
                <a:off x="12025" y="5484"/>
                <a:ext cx="2169" cy="822"/>
              </a:xfrm>
              <a:prstGeom prst="rect">
                <a:avLst/>
              </a:prstGeom>
              <a:noFill/>
              <a:ln>
                <a:noFill/>
              </a:ln>
            </p:spPr>
            <p:txBody>
              <a:bodyPr wrap="square" rtlCol="0">
                <a:spAutoFit/>
              </a:bodyPr>
              <a:p>
                <a:pPr algn="ctr"/>
                <a:r>
                  <a:rPr lang="en-US" sz="1400" dirty="0">
                    <a:solidFill>
                      <a:srgbClr val="FF0000"/>
                    </a:solidFill>
                    <a:latin typeface="+mn-lt"/>
                  </a:rPr>
                  <a:t>机械臂</a:t>
                </a:r>
                <a:endParaRPr lang="en-US" sz="1400" dirty="0">
                  <a:solidFill>
                    <a:srgbClr val="FF0000"/>
                  </a:solidFill>
                  <a:latin typeface="+mn-lt"/>
                </a:endParaRPr>
              </a:p>
              <a:p>
                <a:pPr algn="ctr"/>
                <a:r>
                  <a:rPr lang="en-US" sz="1400" dirty="0">
                    <a:solidFill>
                      <a:srgbClr val="FF0000"/>
                    </a:solidFill>
                    <a:latin typeface="+mn-lt"/>
                  </a:rPr>
                  <a:t>关节角度序列</a:t>
                </a:r>
                <a:endParaRPr lang="en-US" sz="1400" dirty="0">
                  <a:solidFill>
                    <a:srgbClr val="FF0000"/>
                  </a:solidFill>
                  <a:latin typeface="+mn-lt"/>
                </a:endParaRPr>
              </a:p>
            </p:txBody>
          </p:sp>
          <p:sp>
            <p:nvSpPr>
              <p:cNvPr id="10" name="文本框 40"/>
              <p:cNvSpPr txBox="1"/>
              <p:nvPr/>
            </p:nvSpPr>
            <p:spPr>
              <a:xfrm>
                <a:off x="7605" y="4028"/>
                <a:ext cx="2033" cy="628"/>
              </a:xfrm>
              <a:prstGeom prst="rect">
                <a:avLst/>
              </a:prstGeom>
              <a:noFill/>
              <a:ln>
                <a:noFill/>
              </a:ln>
            </p:spPr>
            <p:txBody>
              <a:bodyPr wrap="square" rtlCol="0">
                <a:spAutoFit/>
              </a:bodyPr>
              <a:p>
                <a:pPr algn="ctr"/>
                <a:r>
                  <a:rPr lang="en-US" altLang="en-US" sz="2000" dirty="0">
                    <a:latin typeface="宋体" pitchFamily="2" charset="-122"/>
                  </a:rPr>
                  <a:t>末端速度</a:t>
                </a:r>
                <a:endParaRPr lang="en-US" altLang="en-US" sz="2000" dirty="0">
                  <a:latin typeface="宋体" pitchFamily="2" charset="-122"/>
                </a:endParaRPr>
              </a:p>
            </p:txBody>
          </p:sp>
          <p:sp>
            <p:nvSpPr>
              <p:cNvPr id="11" name="文本框 43"/>
              <p:cNvSpPr txBox="1"/>
              <p:nvPr/>
            </p:nvSpPr>
            <p:spPr>
              <a:xfrm>
                <a:off x="7382" y="5775"/>
                <a:ext cx="2169" cy="1113"/>
              </a:xfrm>
              <a:prstGeom prst="rect">
                <a:avLst/>
              </a:prstGeom>
              <a:noFill/>
              <a:ln>
                <a:noFill/>
              </a:ln>
            </p:spPr>
            <p:txBody>
              <a:bodyPr wrap="square" rtlCol="0">
                <a:spAutoFit/>
              </a:bodyPr>
              <a:p>
                <a:pPr algn="ctr"/>
                <a:r>
                  <a:rPr lang="en-US" altLang="en-US" sz="2000" dirty="0">
                    <a:latin typeface="宋体" pitchFamily="2" charset="-122"/>
                  </a:rPr>
                  <a:t>轨迹数据文件</a:t>
                </a:r>
                <a:endParaRPr lang="en-US" altLang="en-US" sz="2000" dirty="0">
                  <a:latin typeface="宋体" pitchFamily="2" charset="-122"/>
                </a:endParaRPr>
              </a:p>
            </p:txBody>
          </p:sp>
          <p:sp>
            <p:nvSpPr>
              <p:cNvPr id="13" name="流程图: 过程 34"/>
              <p:cNvSpPr/>
              <p:nvPr/>
            </p:nvSpPr>
            <p:spPr bwMode="auto">
              <a:xfrm>
                <a:off x="10323" y="8522"/>
                <a:ext cx="3402" cy="908"/>
              </a:xfrm>
              <a:prstGeom prst="flowChartProcess">
                <a:avLst/>
              </a:prstGeom>
              <a:solidFill>
                <a:srgbClr val="FF611D"/>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p>
                <a:pPr algn="ctr"/>
                <a:r>
                  <a:rPr lang="en-US" altLang="en-US" sz="2400" dirty="0">
                    <a:solidFill>
                      <a:schemeClr val="bg1"/>
                    </a:solidFill>
                    <a:latin typeface="宋体" pitchFamily="2" charset="-122"/>
                    <a:ea typeface="宋体" pitchFamily="2" charset="-122"/>
                  </a:rPr>
                  <a:t>界面</a:t>
                </a:r>
                <a:r>
                  <a:rPr lang="en-US" altLang="en-US" sz="2400" dirty="0">
                    <a:solidFill>
                      <a:schemeClr val="bg1"/>
                    </a:solidFill>
                    <a:latin typeface="宋体" pitchFamily="2" charset="-122"/>
                    <a:ea typeface="宋体" pitchFamily="2" charset="-122"/>
                    <a:sym typeface="+mn-ea"/>
                  </a:rPr>
                  <a:t>显示</a:t>
                </a:r>
                <a:r>
                  <a:rPr lang="en-US" altLang="en-US" sz="2400" dirty="0">
                    <a:solidFill>
                      <a:schemeClr val="bg1"/>
                    </a:solidFill>
                    <a:latin typeface="宋体" pitchFamily="2" charset="-122"/>
                    <a:ea typeface="宋体" pitchFamily="2" charset="-122"/>
                  </a:rPr>
                  <a:t>模块</a:t>
                </a:r>
                <a:endParaRPr lang="en-US" altLang="en-US" sz="2400" b="1" dirty="0">
                  <a:solidFill>
                    <a:schemeClr val="bg1"/>
                  </a:solidFill>
                  <a:latin typeface="宋体" pitchFamily="2" charset="-122"/>
                  <a:ea typeface="宋体" pitchFamily="2" charset="-122"/>
                </a:endParaRPr>
              </a:p>
            </p:txBody>
          </p:sp>
          <p:pic>
            <p:nvPicPr>
              <p:cNvPr id="19" name="rgbleft0">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14472" y="7681"/>
                <a:ext cx="4313" cy="2589"/>
              </a:xfrm>
              <a:prstGeom prst="rect">
                <a:avLst/>
              </a:prstGeom>
            </p:spPr>
          </p:pic>
          <p:cxnSp>
            <p:nvCxnSpPr>
              <p:cNvPr id="20" name="直接箭头连接符 36"/>
              <p:cNvCxnSpPr>
                <a:stCxn id="13" idx="3"/>
                <a:endCxn id="19" idx="1"/>
              </p:cNvCxnSpPr>
              <p:nvPr/>
            </p:nvCxnSpPr>
            <p:spPr bwMode="auto">
              <a:xfrm>
                <a:off x="13725" y="8976"/>
                <a:ext cx="747" cy="0"/>
              </a:xfrm>
              <a:prstGeom prst="straightConnector1">
                <a:avLst/>
              </a:prstGeom>
              <a:ln w="127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直接箭头连接符 36"/>
              <p:cNvCxnSpPr>
                <a:stCxn id="8" idx="3"/>
                <a:endCxn id="32" idx="1"/>
              </p:cNvCxnSpPr>
              <p:nvPr/>
            </p:nvCxnSpPr>
            <p:spPr bwMode="auto">
              <a:xfrm>
                <a:off x="2763" y="4902"/>
                <a:ext cx="757" cy="0"/>
              </a:xfrm>
              <a:prstGeom prst="straightConnector1">
                <a:avLst/>
              </a:prstGeom>
              <a:ln w="127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23" name="文本框 54"/>
            <p:cNvSpPr txBox="1"/>
            <p:nvPr/>
          </p:nvSpPr>
          <p:spPr>
            <a:xfrm>
              <a:off x="682" y="5904"/>
              <a:ext cx="1568" cy="531"/>
            </a:xfrm>
            <a:prstGeom prst="rect">
              <a:avLst/>
            </a:prstGeom>
            <a:noFill/>
          </p:spPr>
          <p:txBody>
            <a:bodyPr wrap="none" rtlCol="0">
              <a:spAutoFit/>
            </a:bodyPr>
            <a:p>
              <a:r>
                <a:rPr kumimoji="1" lang="en-US" altLang="en-US" sz="1600" dirty="0">
                  <a:latin typeface="宋体" pitchFamily="2" charset="-122"/>
                  <a:ea typeface="宋体" pitchFamily="2" charset="-122"/>
                </a:rPr>
                <a:t>数据手套</a:t>
              </a:r>
              <a:endParaRPr kumimoji="1" lang="en-US" altLang="en-US" sz="1600" dirty="0">
                <a:latin typeface="宋体" pitchFamily="2" charset="-122"/>
                <a:ea typeface="宋体" pitchFamily="2" charset="-122"/>
              </a:endParaRPr>
            </a:p>
          </p:txBody>
        </p:sp>
      </p:gr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8"/>
                </p:tgtEl>
              </p:cMediaNode>
            </p:video>
            <p:video fullScrn="0">
              <p:cMediaNode>
                <p:cTn id="3" fill="hold" display="1">
                  <p:stCondLst>
                    <p:cond delay="indefinite"/>
                  </p:stCondLst>
                  <p:endCondLst>
                    <p:cond evt="onNext">
                      <p:tgtEl>
                        <p:sldTgt/>
                      </p:tgtEl>
                    </p:cond>
                    <p:cond evt="onPrev">
                      <p:tgtEl>
                        <p:sldTgt/>
                      </p:tgtEl>
                    </p:cond>
                  </p:endCondLst>
                </p:cTn>
                <p:tgtEl>
                  <p:spTgt spid="19"/>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1332000"/>
            <a:ext cx="11520000" cy="557213"/>
          </a:xfrm>
        </p:spPr>
        <p:txBody>
          <a:bodyPr/>
          <a:lstStyle/>
          <a:p>
            <a:r>
              <a:rPr lang="en-US" altLang="zh-CN" dirty="0"/>
              <a:t>通信</a:t>
            </a:r>
            <a:r>
              <a:rPr lang="zh-CN" altLang="en-US" dirty="0"/>
              <a:t>模块</a:t>
            </a:r>
            <a:endParaRPr lang="zh-CN" altLang="en-US" sz="2800" b="0" dirty="0">
              <a:cs typeface="+mn-ea"/>
            </a:endParaRPr>
          </a:p>
          <a:p>
            <a:pPr lvl="2"/>
            <a:endParaRPr lang="en-US" altLang="zh-CN" sz="2800" b="0" dirty="0"/>
          </a:p>
        </p:txBody>
      </p:sp>
      <p:graphicFrame>
        <p:nvGraphicFramePr>
          <p:cNvPr id="11" name="表格 8"/>
          <p:cNvGraphicFramePr>
            <a:graphicFrameLocks noGrp="1"/>
          </p:cNvGraphicFramePr>
          <p:nvPr/>
        </p:nvGraphicFramePr>
        <p:xfrm>
          <a:off x="0" y="791845"/>
          <a:ext cx="12220575" cy="540000"/>
        </p:xfrm>
        <a:graphic>
          <a:graphicData uri="http://schemas.openxmlformats.org/drawingml/2006/table">
            <a:tbl>
              <a:tblPr firstRow="1" bandRow="1">
                <a:tableStyleId>{5940675A-B579-460E-94D1-54222C63F5DA}</a:tableStyleId>
              </a:tblPr>
              <a:tblGrid>
                <a:gridCol w="4073525"/>
                <a:gridCol w="4073525"/>
                <a:gridCol w="4073525"/>
              </a:tblGrid>
              <a:tr h="540000">
                <a:tc>
                  <a:txBody>
                    <a:bodyPr/>
                    <a:lstStyle/>
                    <a:p>
                      <a:pPr marL="0" algn="ctr" defTabSz="685800" rtl="0" eaLnBrk="1" latinLnBrk="0" hangingPunct="1"/>
                      <a:r>
                        <a:rPr lang="zh-CN" altLang="en-US" sz="2200" b="0" kern="1200" dirty="0">
                          <a:ln>
                            <a:solidFill>
                              <a:schemeClr val="bg1"/>
                            </a:solidFill>
                          </a:ln>
                          <a:solidFill>
                            <a:schemeClr val="bg1"/>
                          </a:solidFill>
                          <a:latin typeface="+mn-lt"/>
                          <a:ea typeface="+mn-ea"/>
                          <a:cs typeface="+mn-cs"/>
                        </a:rPr>
                        <a:t>① 通信模块</a:t>
                      </a:r>
                      <a:endParaRPr lang="zh-CN" altLang="en-US" sz="2200" b="0" kern="1200" dirty="0">
                        <a:ln>
                          <a:solidFill>
                            <a:schemeClr val="bg1"/>
                          </a:solidFill>
                        </a:ln>
                        <a:solidFill>
                          <a:schemeClr val="bg1"/>
                        </a:solidFill>
                        <a:latin typeface="+mn-lt"/>
                        <a:ea typeface="+mn-ea"/>
                        <a:cs typeface="+mn-cs"/>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marL="0" algn="ctr" defTabSz="685800" rtl="0" eaLnBrk="1" latinLnBrk="0" hangingPunct="1"/>
                      <a:r>
                        <a:rPr lang="zh-CN" altLang="en-US" sz="2200" b="0" kern="1200" dirty="0">
                          <a:solidFill>
                            <a:schemeClr val="bg1">
                              <a:lumMod val="50000"/>
                            </a:schemeClr>
                          </a:solidFill>
                          <a:latin typeface="+mn-lt"/>
                          <a:ea typeface="+mn-ea"/>
                          <a:cs typeface="+mn-cs"/>
                        </a:rPr>
                        <a:t>② </a:t>
                      </a:r>
                      <a:r>
                        <a:rPr lang="en-US" altLang="zh-CN" sz="2200" b="0" kern="1200" dirty="0">
                          <a:solidFill>
                            <a:schemeClr val="bg1">
                              <a:lumMod val="50000"/>
                            </a:schemeClr>
                          </a:solidFill>
                          <a:latin typeface="+mn-lt"/>
                          <a:ea typeface="+mn-ea"/>
                          <a:cs typeface="+mn-cs"/>
                        </a:rPr>
                        <a:t>保存放映</a:t>
                      </a:r>
                      <a:r>
                        <a:rPr lang="zh-CN" altLang="en-US" sz="2200" b="0" kern="1200" dirty="0">
                          <a:solidFill>
                            <a:schemeClr val="bg1">
                              <a:lumMod val="50000"/>
                            </a:schemeClr>
                          </a:solidFill>
                          <a:latin typeface="+mn-lt"/>
                          <a:ea typeface="+mn-ea"/>
                          <a:cs typeface="+mn-cs"/>
                        </a:rPr>
                        <a:t>模块</a:t>
                      </a:r>
                      <a:endParaRPr lang="zh-CN" altLang="en-US" sz="22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685800" rtl="0" eaLnBrk="1" latinLnBrk="0" hangingPunct="1"/>
                      <a:r>
                        <a:rPr lang="zh-CN" altLang="en-US" sz="2200" b="0" kern="1200" dirty="0">
                          <a:solidFill>
                            <a:schemeClr val="bg1">
                              <a:lumMod val="50000"/>
                            </a:schemeClr>
                          </a:solidFill>
                          <a:latin typeface="+mn-lt"/>
                          <a:ea typeface="+mn-ea"/>
                          <a:cs typeface="+mn-cs"/>
                        </a:rPr>
                        <a:t>③ </a:t>
                      </a:r>
                      <a:r>
                        <a:rPr lang="en-US" altLang="zh-CN" sz="2200" b="0" kern="1200" dirty="0">
                          <a:solidFill>
                            <a:schemeClr val="bg1">
                              <a:lumMod val="50000"/>
                            </a:schemeClr>
                          </a:solidFill>
                          <a:latin typeface="+mn-lt"/>
                          <a:ea typeface="+mn-ea"/>
                          <a:cs typeface="+mn-cs"/>
                        </a:rPr>
                        <a:t>界面显示</a:t>
                      </a:r>
                      <a:r>
                        <a:rPr lang="zh-CN" altLang="en-US" sz="2200" b="0" kern="1200" dirty="0">
                          <a:solidFill>
                            <a:schemeClr val="bg1">
                              <a:lumMod val="50000"/>
                            </a:schemeClr>
                          </a:solidFill>
                          <a:latin typeface="+mn-lt"/>
                          <a:ea typeface="+mn-ea"/>
                          <a:cs typeface="+mn-cs"/>
                        </a:rPr>
                        <a:t>模块</a:t>
                      </a:r>
                      <a:endParaRPr lang="zh-CN" altLang="en-US" sz="22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pic>
        <p:nvPicPr>
          <p:cNvPr id="64" name="Picture 21"/>
          <p:cNvPicPr>
            <a:picLocks noChangeAspect="1"/>
          </p:cNvPicPr>
          <p:nvPr/>
        </p:nvPicPr>
        <p:blipFill>
          <a:blip r:embed="rId1"/>
          <a:stretch>
            <a:fillRect/>
          </a:stretch>
        </p:blipFill>
        <p:spPr>
          <a:xfrm>
            <a:off x="1500505" y="1889760"/>
            <a:ext cx="9192260" cy="1501140"/>
          </a:xfrm>
          <a:prstGeom prst="rect">
            <a:avLst/>
          </a:prstGeom>
          <a:noFill/>
          <a:ln>
            <a:noFill/>
          </a:ln>
        </p:spPr>
      </p:pic>
      <p:sp>
        <p:nvSpPr>
          <p:cNvPr id="12" name="Text Box 11"/>
          <p:cNvSpPr txBox="1"/>
          <p:nvPr/>
        </p:nvSpPr>
        <p:spPr>
          <a:xfrm>
            <a:off x="4298950" y="3123565"/>
            <a:ext cx="3543935" cy="398780"/>
          </a:xfrm>
          <a:prstGeom prst="rect">
            <a:avLst/>
          </a:prstGeom>
          <a:solidFill>
            <a:schemeClr val="bg1"/>
          </a:solidFill>
        </p:spPr>
        <p:txBody>
          <a:bodyPr wrap="none" rtlCol="0" anchor="t">
            <a:spAutoFit/>
          </a:bodyPr>
          <a:p>
            <a:r>
              <a:rPr lang="zh-CN" altLang="en-US" sz="2000" dirty="0">
                <a:cs typeface="+mn-ea"/>
                <a:sym typeface="+mn-ea"/>
              </a:rPr>
              <a:t>基于socket传输数据手套信息</a:t>
            </a:r>
            <a:endParaRPr lang="en-US" sz="2000" dirty="0" smtClean="0">
              <a:latin typeface="+mn-lt"/>
              <a:ea typeface="+mn-ea"/>
            </a:endParaRPr>
          </a:p>
        </p:txBody>
      </p:sp>
      <p:sp>
        <p:nvSpPr>
          <p:cNvPr id="13" name="Text Box 12"/>
          <p:cNvSpPr txBox="1"/>
          <p:nvPr/>
        </p:nvSpPr>
        <p:spPr>
          <a:xfrm>
            <a:off x="3418840" y="6104890"/>
            <a:ext cx="6694170" cy="398780"/>
          </a:xfrm>
          <a:prstGeom prst="rect">
            <a:avLst/>
          </a:prstGeom>
          <a:solidFill>
            <a:schemeClr val="bg1"/>
          </a:solidFill>
        </p:spPr>
        <p:txBody>
          <a:bodyPr wrap="none" rtlCol="0" anchor="t">
            <a:spAutoFit/>
          </a:bodyPr>
          <a:p>
            <a:r>
              <a:rPr lang="en-US" altLang="zh-CN" sz="2000" dirty="0">
                <a:cs typeface="+mn-ea"/>
                <a:sym typeface="+mn-ea"/>
              </a:rPr>
              <a:t>基于研究内容2伺服模块</a:t>
            </a:r>
            <a:r>
              <a:rPr lang="en-US" altLang="en-US" sz="2000" dirty="0">
                <a:cs typeface="+mn-ea"/>
                <a:sym typeface="+mn-ea"/>
              </a:rPr>
              <a:t>将手套控制信息</a:t>
            </a:r>
            <a:r>
              <a:rPr lang="en-US" altLang="zh-CN" sz="2000" dirty="0">
                <a:cs typeface="+mn-ea"/>
                <a:sym typeface="+mn-ea"/>
              </a:rPr>
              <a:t>解算</a:t>
            </a:r>
            <a:r>
              <a:rPr lang="en-US" altLang="en-US" sz="2000" dirty="0">
                <a:cs typeface="+mn-ea"/>
                <a:sym typeface="+mn-ea"/>
              </a:rPr>
              <a:t>到关节角度值</a:t>
            </a:r>
            <a:endParaRPr lang="en-US" altLang="en-US" sz="2000" dirty="0" smtClean="0">
              <a:latin typeface="+mn-lt"/>
              <a:ea typeface="+mn-ea"/>
              <a:cs typeface="+mn-ea"/>
              <a:sym typeface="+mn-ea"/>
            </a:endParaRPr>
          </a:p>
        </p:txBody>
      </p:sp>
      <p:pic>
        <p:nvPicPr>
          <p:cNvPr id="14" name="Picture 13"/>
          <p:cNvPicPr>
            <a:picLocks noChangeAspect="1"/>
          </p:cNvPicPr>
          <p:nvPr/>
        </p:nvPicPr>
        <p:blipFill>
          <a:blip r:embed="rId2"/>
          <a:stretch>
            <a:fillRect/>
          </a:stretch>
        </p:blipFill>
        <p:spPr>
          <a:xfrm>
            <a:off x="1475740" y="3628390"/>
            <a:ext cx="9191625" cy="2560955"/>
          </a:xfrm>
          <a:prstGeom prst="rect">
            <a:avLst/>
          </a:prstGeom>
        </p:spPr>
      </p:pic>
      <p:sp>
        <p:nvSpPr>
          <p:cNvPr id="6" name="标题 2"/>
          <p:cNvSpPr>
            <a:spLocks noGrp="1"/>
          </p:cNvSpPr>
          <p:nvPr>
            <p:ph type="title"/>
          </p:nvPr>
        </p:nvSpPr>
        <p:spPr>
          <a:xfrm>
            <a:off x="-19685" y="107315"/>
            <a:ext cx="12521565" cy="642620"/>
          </a:xfrm>
        </p:spPr>
        <p:txBody>
          <a:bodyPr/>
          <a:lstStyle/>
          <a:p>
            <a:r>
              <a:rPr lang="en-US" altLang="zh-CN" dirty="0"/>
              <a:t>3.3</a:t>
            </a:r>
            <a:r>
              <a:rPr lang="zh-CN" altLang="en-US" dirty="0"/>
              <a:t>基于仿真环境和数据手套的机械臂轨迹数据集生成</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1332000"/>
            <a:ext cx="11520000" cy="557213"/>
          </a:xfrm>
        </p:spPr>
        <p:txBody>
          <a:bodyPr/>
          <a:lstStyle/>
          <a:p>
            <a:r>
              <a:rPr lang="en-US" altLang="zh-CN" dirty="0"/>
              <a:t>保存和放映</a:t>
            </a:r>
            <a:r>
              <a:rPr lang="zh-CN" altLang="en-US" dirty="0"/>
              <a:t>模块</a:t>
            </a:r>
            <a:endParaRPr lang="en-US" altLang="zh-CN" dirty="0"/>
          </a:p>
          <a:p>
            <a:pPr lvl="1"/>
            <a:endParaRPr lang="zh-CN" altLang="en-US" b="0" dirty="0"/>
          </a:p>
        </p:txBody>
      </p:sp>
      <p:graphicFrame>
        <p:nvGraphicFramePr>
          <p:cNvPr id="5" name="表格 8"/>
          <p:cNvGraphicFramePr>
            <a:graphicFrameLocks noGrp="1"/>
          </p:cNvGraphicFramePr>
          <p:nvPr/>
        </p:nvGraphicFramePr>
        <p:xfrm>
          <a:off x="0" y="791845"/>
          <a:ext cx="12220575" cy="540000"/>
        </p:xfrm>
        <a:graphic>
          <a:graphicData uri="http://schemas.openxmlformats.org/drawingml/2006/table">
            <a:tbl>
              <a:tblPr firstRow="1" bandRow="1">
                <a:tableStyleId>{5940675A-B579-460E-94D1-54222C63F5DA}</a:tableStyleId>
              </a:tblPr>
              <a:tblGrid>
                <a:gridCol w="4073525"/>
                <a:gridCol w="4073525"/>
                <a:gridCol w="4073525"/>
              </a:tblGrid>
              <a:tr h="540000">
                <a:tc>
                  <a:txBody>
                    <a:bodyPr/>
                    <a:p>
                      <a:pPr marL="0" algn="ctr" defTabSz="685800" rtl="0" eaLnBrk="1" latinLnBrk="0" hangingPunct="1">
                        <a:buClrTx/>
                        <a:buSzTx/>
                        <a:buFontTx/>
                      </a:pPr>
                      <a:r>
                        <a:rPr lang="zh-CN" altLang="en-US" sz="2200" b="0" kern="1200" dirty="0">
                          <a:solidFill>
                            <a:schemeClr val="bg1">
                              <a:lumMod val="50000"/>
                            </a:schemeClr>
                          </a:solidFill>
                          <a:latin typeface="+mn-lt"/>
                          <a:ea typeface="+mn-ea"/>
                          <a:cs typeface="+mn-cs"/>
                        </a:rPr>
                        <a:t>① 通信模块</a:t>
                      </a:r>
                      <a:endParaRPr lang="zh-CN" altLang="en-US" sz="2200" b="0" kern="1200" dirty="0">
                        <a:solidFill>
                          <a:schemeClr val="bg1">
                            <a:lumMod val="50000"/>
                          </a:schemeClr>
                        </a:solidFill>
                        <a:latin typeface="+mn-lt"/>
                        <a:ea typeface="+mn-ea"/>
                        <a:cs typeface="+mn-cs"/>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buClrTx/>
                        <a:buSzTx/>
                        <a:buFontTx/>
                      </a:pPr>
                      <a:r>
                        <a:rPr lang="zh-CN" altLang="en-US" sz="2200" b="0" kern="1200" dirty="0">
                          <a:ln>
                            <a:solidFill>
                              <a:schemeClr val="bg1"/>
                            </a:solidFill>
                          </a:ln>
                          <a:solidFill>
                            <a:schemeClr val="bg1"/>
                          </a:solidFill>
                          <a:latin typeface="+mn-lt"/>
                          <a:ea typeface="+mn-ea"/>
                          <a:cs typeface="+mn-cs"/>
                        </a:rPr>
                        <a:t>② 保存</a:t>
                      </a:r>
                      <a:r>
                        <a:rPr lang="en-US" altLang="zh-CN" sz="2200" b="0" kern="1200" dirty="0">
                          <a:ln>
                            <a:solidFill>
                              <a:schemeClr val="bg1"/>
                            </a:solidFill>
                          </a:ln>
                          <a:solidFill>
                            <a:schemeClr val="bg1"/>
                          </a:solidFill>
                          <a:latin typeface="+mn-lt"/>
                          <a:ea typeface="+mn-ea"/>
                          <a:cs typeface="+mn-cs"/>
                        </a:rPr>
                        <a:t>及</a:t>
                      </a:r>
                      <a:r>
                        <a:rPr lang="zh-CN" altLang="en-US" sz="2200" b="0" kern="1200" dirty="0">
                          <a:ln>
                            <a:solidFill>
                              <a:schemeClr val="bg1"/>
                            </a:solidFill>
                          </a:ln>
                          <a:solidFill>
                            <a:schemeClr val="bg1"/>
                          </a:solidFill>
                          <a:latin typeface="+mn-lt"/>
                          <a:ea typeface="+mn-ea"/>
                          <a:cs typeface="+mn-cs"/>
                        </a:rPr>
                        <a:t>放映模块</a:t>
                      </a:r>
                      <a:endParaRPr lang="zh-CN" altLang="en-US" sz="2200" b="0" kern="1200" dirty="0">
                        <a:ln>
                          <a:solidFill>
                            <a:schemeClr val="bg1"/>
                          </a:solidFill>
                        </a:ln>
                        <a:solidFill>
                          <a:schemeClr val="bg1"/>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c>
                  <a:txBody>
                    <a:bodyPr/>
                    <a:p>
                      <a:pPr marL="0" algn="ctr" defTabSz="685800" rtl="0" eaLnBrk="1" latinLnBrk="0" hangingPunct="1"/>
                      <a:r>
                        <a:rPr lang="zh-CN" altLang="en-US" sz="2200" b="0" kern="1200" dirty="0">
                          <a:solidFill>
                            <a:schemeClr val="bg1">
                              <a:lumMod val="50000"/>
                            </a:schemeClr>
                          </a:solidFill>
                          <a:latin typeface="+mn-lt"/>
                          <a:ea typeface="+mn-ea"/>
                          <a:cs typeface="+mn-cs"/>
                        </a:rPr>
                        <a:t>③ </a:t>
                      </a:r>
                      <a:r>
                        <a:rPr lang="en-US" altLang="zh-CN" sz="2200" b="0" kern="1200" dirty="0">
                          <a:solidFill>
                            <a:schemeClr val="bg1">
                              <a:lumMod val="50000"/>
                            </a:schemeClr>
                          </a:solidFill>
                          <a:latin typeface="+mn-lt"/>
                          <a:ea typeface="+mn-ea"/>
                          <a:cs typeface="+mn-cs"/>
                        </a:rPr>
                        <a:t>界面</a:t>
                      </a:r>
                      <a:r>
                        <a:rPr lang="zh-CN" altLang="en-US" sz="2200" b="0" kern="1200" dirty="0">
                          <a:solidFill>
                            <a:schemeClr val="bg1">
                              <a:lumMod val="50000"/>
                            </a:schemeClr>
                          </a:solidFill>
                          <a:latin typeface="+mn-lt"/>
                          <a:ea typeface="+mn-ea"/>
                          <a:cs typeface="+mn-cs"/>
                        </a:rPr>
                        <a:t>模块</a:t>
                      </a:r>
                      <a:endParaRPr lang="zh-CN" altLang="en-US" sz="22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sp>
        <p:nvSpPr>
          <p:cNvPr id="49" name="文本框 43"/>
          <p:cNvSpPr txBox="1"/>
          <p:nvPr/>
        </p:nvSpPr>
        <p:spPr>
          <a:xfrm>
            <a:off x="5951220" y="6342380"/>
            <a:ext cx="2417445" cy="398780"/>
          </a:xfrm>
          <a:prstGeom prst="rect">
            <a:avLst/>
          </a:prstGeom>
          <a:solidFill>
            <a:schemeClr val="bg1"/>
          </a:solidFill>
          <a:ln>
            <a:noFill/>
          </a:ln>
        </p:spPr>
        <p:txBody>
          <a:bodyPr wrap="square" rtlCol="0">
            <a:spAutoFit/>
          </a:bodyPr>
          <a:p>
            <a:pPr algn="ctr"/>
            <a:r>
              <a:rPr lang="en-US" altLang="en-US" sz="2000" dirty="0">
                <a:latin typeface="宋体" pitchFamily="2" charset="-122"/>
              </a:rPr>
              <a:t>轨迹数据json文件</a:t>
            </a:r>
            <a:endParaRPr lang="en-US" altLang="en-US" sz="2000" dirty="0">
              <a:latin typeface="宋体" pitchFamily="2" charset="-122"/>
            </a:endParaRPr>
          </a:p>
        </p:txBody>
      </p:sp>
      <p:sp>
        <p:nvSpPr>
          <p:cNvPr id="50" name="流程图: 过程 32"/>
          <p:cNvSpPr/>
          <p:nvPr/>
        </p:nvSpPr>
        <p:spPr bwMode="auto">
          <a:xfrm>
            <a:off x="2191385" y="4887595"/>
            <a:ext cx="1630045" cy="575945"/>
          </a:xfrm>
          <a:prstGeom prst="flowChartProcess">
            <a:avLst/>
          </a:prstGeom>
          <a:solidFill>
            <a:srgbClr val="FF99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p>
            <a:pPr algn="ctr"/>
            <a:r>
              <a:rPr lang="en-US" altLang="zh-CN" sz="1600" dirty="0">
                <a:solidFill>
                  <a:schemeClr val="bg1"/>
                </a:solidFill>
                <a:latin typeface="宋体" pitchFamily="2" charset="-122"/>
                <a:ea typeface="宋体" pitchFamily="2" charset="-122"/>
              </a:rPr>
              <a:t>保存</a:t>
            </a:r>
            <a:r>
              <a:rPr lang="zh-CN" altLang="en-US" sz="1600" dirty="0">
                <a:solidFill>
                  <a:schemeClr val="bg1"/>
                </a:solidFill>
                <a:latin typeface="宋体" pitchFamily="2" charset="-122"/>
                <a:ea typeface="宋体" pitchFamily="2" charset="-122"/>
              </a:rPr>
              <a:t>模块</a:t>
            </a:r>
            <a:endParaRPr lang="zh-CN" altLang="en-US" sz="1600" dirty="0">
              <a:solidFill>
                <a:schemeClr val="bg1"/>
              </a:solidFill>
              <a:latin typeface="宋体" pitchFamily="2" charset="-122"/>
              <a:ea typeface="宋体" pitchFamily="2" charset="-122"/>
            </a:endParaRPr>
          </a:p>
        </p:txBody>
      </p:sp>
      <p:sp>
        <p:nvSpPr>
          <p:cNvPr id="51" name="流程图: 过程 34"/>
          <p:cNvSpPr/>
          <p:nvPr/>
        </p:nvSpPr>
        <p:spPr bwMode="auto">
          <a:xfrm>
            <a:off x="10218420" y="4890135"/>
            <a:ext cx="1605280" cy="576580"/>
          </a:xfrm>
          <a:prstGeom prst="flowChartProcess">
            <a:avLst/>
          </a:prstGeom>
          <a:solidFill>
            <a:srgbClr val="FF611D"/>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p>
            <a:pPr algn="ctr"/>
            <a:r>
              <a:rPr lang="en-US" altLang="zh-CN" sz="1600" dirty="0">
                <a:solidFill>
                  <a:schemeClr val="bg1"/>
                </a:solidFill>
                <a:latin typeface="宋体" pitchFamily="2" charset="-122"/>
                <a:ea typeface="宋体" pitchFamily="2" charset="-122"/>
              </a:rPr>
              <a:t>轨迹</a:t>
            </a:r>
            <a:r>
              <a:rPr lang="en-US" altLang="en-US" sz="1600" dirty="0">
                <a:solidFill>
                  <a:schemeClr val="bg1"/>
                </a:solidFill>
                <a:latin typeface="宋体" pitchFamily="2" charset="-122"/>
                <a:ea typeface="宋体" pitchFamily="2" charset="-122"/>
              </a:rPr>
              <a:t>放映模块</a:t>
            </a:r>
            <a:endParaRPr lang="en-US" altLang="en-US" sz="1600" b="1" dirty="0">
              <a:solidFill>
                <a:schemeClr val="bg1"/>
              </a:solidFill>
              <a:latin typeface="宋体" pitchFamily="2" charset="-122"/>
              <a:ea typeface="宋体" pitchFamily="2" charset="-122"/>
            </a:endParaRPr>
          </a:p>
        </p:txBody>
      </p:sp>
      <p:pic>
        <p:nvPicPr>
          <p:cNvPr id="53" name="Picture 52"/>
          <p:cNvPicPr>
            <a:picLocks noChangeAspect="1"/>
          </p:cNvPicPr>
          <p:nvPr/>
        </p:nvPicPr>
        <p:blipFill>
          <a:blip r:embed="rId1"/>
          <a:stretch>
            <a:fillRect/>
          </a:stretch>
        </p:blipFill>
        <p:spPr>
          <a:xfrm>
            <a:off x="4775200" y="2139950"/>
            <a:ext cx="4770120" cy="4202430"/>
          </a:xfrm>
          <a:prstGeom prst="rect">
            <a:avLst/>
          </a:prstGeom>
        </p:spPr>
      </p:pic>
      <p:grpSp>
        <p:nvGrpSpPr>
          <p:cNvPr id="209" name="Group 208"/>
          <p:cNvGrpSpPr/>
          <p:nvPr/>
        </p:nvGrpSpPr>
        <p:grpSpPr>
          <a:xfrm>
            <a:off x="279400" y="4425950"/>
            <a:ext cx="1206500" cy="1503680"/>
            <a:chOff x="7753" y="439"/>
            <a:chExt cx="1583" cy="1607"/>
          </a:xfrm>
        </p:grpSpPr>
        <p:pic>
          <p:nvPicPr>
            <p:cNvPr id="202" name="图片 61"/>
            <p:cNvPicPr>
              <a:picLocks noChangeAspect="1"/>
            </p:cNvPicPr>
            <p:nvPr/>
          </p:nvPicPr>
          <p:blipFill>
            <a:blip r:embed="rId2">
              <a:clrChange>
                <a:clrFrom>
                  <a:srgbClr val="A9B6CB"/>
                </a:clrFrom>
                <a:clrTo>
                  <a:srgbClr val="A9B6CB">
                    <a:alpha val="0"/>
                  </a:srgbClr>
                </a:clrTo>
              </a:clrChange>
            </a:blip>
            <a:stretch>
              <a:fillRect/>
            </a:stretch>
          </p:blipFill>
          <p:spPr>
            <a:xfrm>
              <a:off x="7753" y="439"/>
              <a:ext cx="1583" cy="1607"/>
            </a:xfrm>
            <a:prstGeom prst="rect">
              <a:avLst/>
            </a:prstGeom>
            <a:ln w="28575" cmpd="sng">
              <a:solidFill>
                <a:schemeClr val="tx1"/>
              </a:solidFill>
              <a:prstDash val="solid"/>
            </a:ln>
          </p:spPr>
        </p:pic>
        <p:sp>
          <p:nvSpPr>
            <p:cNvPr id="203" name="椭圆 123"/>
            <p:cNvSpPr/>
            <p:nvPr/>
          </p:nvSpPr>
          <p:spPr>
            <a:xfrm>
              <a:off x="8364" y="810"/>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4" name="椭圆 128"/>
            <p:cNvSpPr/>
            <p:nvPr/>
          </p:nvSpPr>
          <p:spPr>
            <a:xfrm>
              <a:off x="8812" y="566"/>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5" name="椭圆 129"/>
            <p:cNvSpPr/>
            <p:nvPr/>
          </p:nvSpPr>
          <p:spPr>
            <a:xfrm>
              <a:off x="9055" y="605"/>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6" name="椭圆 130"/>
            <p:cNvSpPr/>
            <p:nvPr/>
          </p:nvSpPr>
          <p:spPr>
            <a:xfrm>
              <a:off x="8870" y="1485"/>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7" name="椭圆 131"/>
            <p:cNvSpPr/>
            <p:nvPr/>
          </p:nvSpPr>
          <p:spPr>
            <a:xfrm>
              <a:off x="8860" y="1749"/>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8" name="椭圆 127"/>
            <p:cNvSpPr/>
            <p:nvPr/>
          </p:nvSpPr>
          <p:spPr>
            <a:xfrm>
              <a:off x="8618" y="686"/>
              <a:ext cx="194" cy="194"/>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6" name="文本框 43"/>
          <p:cNvSpPr txBox="1"/>
          <p:nvPr/>
        </p:nvSpPr>
        <p:spPr>
          <a:xfrm>
            <a:off x="194310" y="6029325"/>
            <a:ext cx="1377315" cy="521970"/>
          </a:xfrm>
          <a:prstGeom prst="rect">
            <a:avLst/>
          </a:prstGeom>
          <a:noFill/>
          <a:ln>
            <a:noFill/>
          </a:ln>
        </p:spPr>
        <p:txBody>
          <a:bodyPr wrap="square" rtlCol="0">
            <a:spAutoFit/>
          </a:bodyPr>
          <a:p>
            <a:pPr algn="ctr"/>
            <a:r>
              <a:rPr lang="en-US" sz="1400" dirty="0">
                <a:solidFill>
                  <a:schemeClr val="tx1"/>
                </a:solidFill>
                <a:latin typeface="+mn-lt"/>
              </a:rPr>
              <a:t>机械臂</a:t>
            </a:r>
            <a:endParaRPr lang="en-US" sz="1400" dirty="0">
              <a:solidFill>
                <a:schemeClr val="tx1"/>
              </a:solidFill>
              <a:latin typeface="+mn-lt"/>
            </a:endParaRPr>
          </a:p>
          <a:p>
            <a:pPr algn="ctr"/>
            <a:r>
              <a:rPr lang="en-US" sz="1400" dirty="0">
                <a:solidFill>
                  <a:schemeClr val="tx1"/>
                </a:solidFill>
                <a:latin typeface="+mn-lt"/>
              </a:rPr>
              <a:t>关节角度序列</a:t>
            </a:r>
            <a:endParaRPr lang="en-US" sz="1400" dirty="0">
              <a:solidFill>
                <a:schemeClr val="tx1"/>
              </a:solidFill>
              <a:latin typeface="+mn-lt"/>
            </a:endParaRPr>
          </a:p>
        </p:txBody>
      </p:sp>
      <p:sp>
        <p:nvSpPr>
          <p:cNvPr id="57" name="箭头: 下 6"/>
          <p:cNvSpPr/>
          <p:nvPr/>
        </p:nvSpPr>
        <p:spPr bwMode="auto">
          <a:xfrm rot="16200000">
            <a:off x="1852319" y="5051268"/>
            <a:ext cx="211582" cy="252858"/>
          </a:xfrm>
          <a:prstGeom prst="downArrow">
            <a:avLst>
              <a:gd name="adj1" fmla="val 50000"/>
              <a:gd name="adj2" fmla="val 53014"/>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0" tIns="0" rIns="0" bIns="0" rtlCol="0" anchor="ctr"/>
          <a:p>
            <a:pPr algn="ctr"/>
            <a:endParaRPr lang="zh-CN" altLang="en-US" sz="2200" baseline="-25000" dirty="0">
              <a:ln>
                <a:solidFill>
                  <a:schemeClr val="bg1">
                    <a:lumMod val="85000"/>
                  </a:schemeClr>
                </a:solidFill>
              </a:ln>
              <a:solidFill>
                <a:schemeClr val="bg1"/>
              </a:solidFill>
              <a:latin typeface="+mj-lt"/>
            </a:endParaRPr>
          </a:p>
        </p:txBody>
      </p:sp>
      <p:sp>
        <p:nvSpPr>
          <p:cNvPr id="58" name="箭头: 下 6"/>
          <p:cNvSpPr/>
          <p:nvPr/>
        </p:nvSpPr>
        <p:spPr bwMode="auto">
          <a:xfrm rot="16200000">
            <a:off x="4192294" y="5051903"/>
            <a:ext cx="211582" cy="252858"/>
          </a:xfrm>
          <a:prstGeom prst="downArrow">
            <a:avLst>
              <a:gd name="adj1" fmla="val 50000"/>
              <a:gd name="adj2" fmla="val 53014"/>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0" tIns="0" rIns="0" bIns="0" rtlCol="0" anchor="ctr"/>
          <a:p>
            <a:pPr algn="ctr"/>
            <a:endParaRPr lang="zh-CN" altLang="en-US" sz="2200" baseline="-25000" dirty="0">
              <a:ln>
                <a:solidFill>
                  <a:schemeClr val="bg1">
                    <a:lumMod val="85000"/>
                  </a:schemeClr>
                </a:solidFill>
              </a:ln>
              <a:solidFill>
                <a:schemeClr val="bg1"/>
              </a:solidFill>
              <a:latin typeface="+mj-lt"/>
            </a:endParaRPr>
          </a:p>
        </p:txBody>
      </p:sp>
      <p:sp>
        <p:nvSpPr>
          <p:cNvPr id="59" name="箭头: 下 6"/>
          <p:cNvSpPr/>
          <p:nvPr/>
        </p:nvSpPr>
        <p:spPr bwMode="auto">
          <a:xfrm rot="16200000">
            <a:off x="9100209" y="4115278"/>
            <a:ext cx="211582" cy="252858"/>
          </a:xfrm>
          <a:prstGeom prst="downArrow">
            <a:avLst>
              <a:gd name="adj1" fmla="val 50000"/>
              <a:gd name="adj2" fmla="val 53014"/>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0" tIns="0" rIns="0" bIns="0" rtlCol="0" anchor="ctr"/>
          <a:p>
            <a:pPr algn="ctr"/>
            <a:endParaRPr lang="zh-CN" altLang="en-US" sz="2200" baseline="-25000" dirty="0">
              <a:ln>
                <a:solidFill>
                  <a:schemeClr val="bg1">
                    <a:lumMod val="85000"/>
                  </a:schemeClr>
                </a:solidFill>
              </a:ln>
              <a:solidFill>
                <a:schemeClr val="bg1"/>
              </a:solidFill>
              <a:latin typeface="+mj-lt"/>
            </a:endParaRPr>
          </a:p>
        </p:txBody>
      </p:sp>
      <p:graphicFrame>
        <p:nvGraphicFramePr>
          <p:cNvPr id="60" name="Table 59"/>
          <p:cNvGraphicFramePr/>
          <p:nvPr/>
        </p:nvGraphicFramePr>
        <p:xfrm>
          <a:off x="1708150" y="2554605"/>
          <a:ext cx="2844800" cy="2102485"/>
        </p:xfrm>
        <a:graphic>
          <a:graphicData uri="http://schemas.openxmlformats.org/drawingml/2006/table">
            <a:tbl>
              <a:tblPr firstRow="1" bandRow="1">
                <a:tableStyleId>{5C22544A-7EE6-4342-B048-85BDC9FD1C3A}</a:tableStyleId>
              </a:tblPr>
              <a:tblGrid>
                <a:gridCol w="1422400"/>
                <a:gridCol w="1422400"/>
              </a:tblGrid>
              <a:tr h="365125">
                <a:tc>
                  <a:txBody>
                    <a:bodyPr/>
                    <a:p>
                      <a:pPr>
                        <a:buNone/>
                      </a:pPr>
                      <a:r>
                        <a:rPr lang="en-US" altLang="en-US"/>
                        <a:t>数据</a:t>
                      </a:r>
                      <a:endParaRPr lang="en-US" altLang="en-US"/>
                    </a:p>
                  </a:txBody>
                  <a:tcPr/>
                </a:tc>
                <a:tc>
                  <a:txBody>
                    <a:bodyPr/>
                    <a:p>
                      <a:pPr>
                        <a:buNone/>
                      </a:pPr>
                      <a:r>
                        <a:rPr lang="en-US" altLang="en-US"/>
                        <a:t>保存格式</a:t>
                      </a:r>
                      <a:endParaRPr lang="en-US" altLang="en-US"/>
                    </a:p>
                  </a:txBody>
                  <a:tcPr/>
                </a:tc>
              </a:tr>
              <a:tr h="365760">
                <a:tc>
                  <a:txBody>
                    <a:bodyPr/>
                    <a:p>
                      <a:pPr>
                        <a:buNone/>
                      </a:pPr>
                      <a:r>
                        <a:rPr lang="en-US" altLang="en-US"/>
                        <a:t>rgb图</a:t>
                      </a:r>
                      <a:endParaRPr lang="en-US" altLang="en-US"/>
                    </a:p>
                  </a:txBody>
                  <a:tcPr/>
                </a:tc>
                <a:tc>
                  <a:txBody>
                    <a:bodyPr/>
                    <a:p>
                      <a:pPr>
                        <a:buNone/>
                      </a:pPr>
                      <a:r>
                        <a:rPr lang="en-US" altLang="en-US"/>
                        <a:t>png</a:t>
                      </a:r>
                      <a:endParaRPr lang="en-US" altLang="en-US"/>
                    </a:p>
                  </a:txBody>
                  <a:tcPr/>
                </a:tc>
              </a:tr>
              <a:tr h="492760">
                <a:tc>
                  <a:txBody>
                    <a:bodyPr/>
                    <a:p>
                      <a:pPr>
                        <a:buNone/>
                      </a:pPr>
                      <a:r>
                        <a:rPr lang="en-US" altLang="en-US"/>
                        <a:t>depth图</a:t>
                      </a:r>
                      <a:endParaRPr lang="en-US" altLang="en-US"/>
                    </a:p>
                  </a:txBody>
                  <a:tcPr/>
                </a:tc>
                <a:tc>
                  <a:txBody>
                    <a:bodyPr/>
                    <a:p>
                      <a:pPr>
                        <a:buNone/>
                      </a:pPr>
                      <a:r>
                        <a:rPr lang="en-US" altLang="en-US"/>
                        <a:t>exr  </a:t>
                      </a:r>
                      <a:endParaRPr lang="en-US" altLang="en-US"/>
                    </a:p>
                    <a:p>
                      <a:pPr>
                        <a:buNone/>
                      </a:pPr>
                      <a:r>
                        <a:rPr lang="en-US" altLang="en-US"/>
                        <a:t>可保存浮点数</a:t>
                      </a:r>
                      <a:endParaRPr lang="en-US" altLang="en-US"/>
                    </a:p>
                  </a:txBody>
                  <a:tcPr/>
                </a:tc>
              </a:tr>
              <a:tr h="365760">
                <a:tc>
                  <a:txBody>
                    <a:bodyPr/>
                    <a:p>
                      <a:pPr>
                        <a:buNone/>
                      </a:pPr>
                      <a:r>
                        <a:rPr lang="en-US" altLang="en-US"/>
                        <a:t>点云数据</a:t>
                      </a:r>
                      <a:endParaRPr lang="en-US" altLang="en-US"/>
                    </a:p>
                  </a:txBody>
                  <a:tcPr/>
                </a:tc>
                <a:tc>
                  <a:txBody>
                    <a:bodyPr/>
                    <a:p>
                      <a:pPr>
                        <a:buNone/>
                      </a:pPr>
                      <a:r>
                        <a:rPr lang="en-US" altLang="en-US"/>
                        <a:t>exr</a:t>
                      </a:r>
                      <a:endParaRPr lang="en-US" altLang="en-US"/>
                    </a:p>
                  </a:txBody>
                  <a:tcPr/>
                </a:tc>
              </a:tr>
              <a:tr h="492760">
                <a:tc>
                  <a:txBody>
                    <a:bodyPr/>
                    <a:p>
                      <a:pPr>
                        <a:buNone/>
                      </a:pPr>
                      <a:r>
                        <a:rPr lang="en-US" altLang="en-US"/>
                        <a:t>机械臂和场景数据</a:t>
                      </a:r>
                      <a:endParaRPr lang="en-US" altLang="en-US"/>
                    </a:p>
                  </a:txBody>
                  <a:tcPr/>
                </a:tc>
                <a:tc>
                  <a:txBody>
                    <a:bodyPr/>
                    <a:p>
                      <a:pPr>
                        <a:buNone/>
                      </a:pPr>
                      <a:r>
                        <a:rPr lang="en-US" altLang="en-US"/>
                        <a:t>json</a:t>
                      </a:r>
                      <a:endParaRPr lang="en-US" altLang="en-US"/>
                    </a:p>
                  </a:txBody>
                  <a:tcPr/>
                </a:tc>
              </a:tr>
            </a:tbl>
          </a:graphicData>
        </a:graphic>
      </p:graphicFrame>
      <p:sp>
        <p:nvSpPr>
          <p:cNvPr id="62" name="箭头: 下 6"/>
          <p:cNvSpPr/>
          <p:nvPr/>
        </p:nvSpPr>
        <p:spPr bwMode="auto">
          <a:xfrm rot="16200000">
            <a:off x="9770134" y="5051903"/>
            <a:ext cx="211582" cy="252858"/>
          </a:xfrm>
          <a:prstGeom prst="downArrow">
            <a:avLst>
              <a:gd name="adj1" fmla="val 50000"/>
              <a:gd name="adj2" fmla="val 53014"/>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0" tIns="0" rIns="0" bIns="0" rtlCol="0" anchor="ctr"/>
          <a:p>
            <a:pPr algn="ctr"/>
            <a:endParaRPr lang="zh-CN" altLang="en-US" sz="2200" baseline="-25000" dirty="0">
              <a:ln>
                <a:solidFill>
                  <a:schemeClr val="bg1">
                    <a:lumMod val="85000"/>
                  </a:schemeClr>
                </a:solidFill>
              </a:ln>
              <a:solidFill>
                <a:schemeClr val="bg1"/>
              </a:solidFill>
              <a:latin typeface="+mj-lt"/>
            </a:endParaRPr>
          </a:p>
        </p:txBody>
      </p:sp>
      <p:pic>
        <p:nvPicPr>
          <p:cNvPr id="63" name="rgbleft0">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9907905" y="3389630"/>
            <a:ext cx="2226310" cy="1336675"/>
          </a:xfrm>
          <a:prstGeom prst="rect">
            <a:avLst/>
          </a:prstGeom>
        </p:spPr>
      </p:pic>
      <p:sp>
        <p:nvSpPr>
          <p:cNvPr id="7" name="标题 2"/>
          <p:cNvSpPr>
            <a:spLocks noGrp="1"/>
          </p:cNvSpPr>
          <p:nvPr>
            <p:ph type="title"/>
          </p:nvPr>
        </p:nvSpPr>
        <p:spPr>
          <a:xfrm>
            <a:off x="-19685" y="107315"/>
            <a:ext cx="12521565" cy="642620"/>
          </a:xfrm>
        </p:spPr>
        <p:txBody>
          <a:bodyPr/>
          <a:lstStyle/>
          <a:p>
            <a:r>
              <a:rPr lang="en-US" altLang="zh-CN" dirty="0"/>
              <a:t>3.3</a:t>
            </a:r>
            <a:r>
              <a:rPr lang="zh-CN" altLang="en-US" dirty="0"/>
              <a:t>基于仿真环境和数据手套的机械臂轨迹数据集生成</a:t>
            </a:r>
            <a:endParaRPr lang="zh-CN" altLang="en-US" dirty="0"/>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6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a:t>研究意义</a:t>
            </a:r>
            <a:endParaRPr kumimoji="1" lang="zh-CN" altLang="en-US" dirty="0"/>
          </a:p>
          <a:p>
            <a:pPr lvl="1"/>
            <a:r>
              <a:rPr lang="zh-CN" altLang="en-US" sz="2800" b="0" dirty="0">
                <a:ea typeface="+mj-ea"/>
                <a:cs typeface="+mn-ea"/>
                <a:sym typeface="+mn-ea"/>
              </a:rPr>
              <a:t>家用服务机器人需要应对很多操作部件级物体(如拉抽屉)的任务</a:t>
            </a:r>
            <a:endParaRPr lang="zh-CN" altLang="en-US" sz="2800" b="0" dirty="0">
              <a:ea typeface="+mj-ea"/>
              <a:cs typeface="+mn-ea"/>
              <a:sym typeface="+mn-ea"/>
            </a:endParaRPr>
          </a:p>
          <a:p>
            <a:pPr lvl="1"/>
            <a:r>
              <a:rPr lang="zh-CN" altLang="en-US" sz="2800" b="0" dirty="0">
                <a:cs typeface="+mn-ea"/>
              </a:rPr>
              <a:t>在仿真环境下实现机械臂操作旋转及平移部件的目标</a:t>
            </a:r>
            <a:endParaRPr lang="zh-CN" altLang="en-US" sz="2800" b="0" dirty="0">
              <a:cs typeface="+mn-ea"/>
            </a:endParaRPr>
          </a:p>
          <a:p>
            <a:pPr marL="0" indent="0">
              <a:buNone/>
            </a:pPr>
            <a:endParaRPr kumimoji="1" lang="en-US" altLang="zh-CN" dirty="0"/>
          </a:p>
        </p:txBody>
      </p:sp>
      <p:sp>
        <p:nvSpPr>
          <p:cNvPr id="3" name="标题 2"/>
          <p:cNvSpPr>
            <a:spLocks noGrp="1"/>
          </p:cNvSpPr>
          <p:nvPr>
            <p:ph type="title"/>
          </p:nvPr>
        </p:nvSpPr>
        <p:spPr/>
        <p:txBody>
          <a:bodyPr/>
          <a:lstStyle/>
          <a:p>
            <a:r>
              <a:rPr kumimoji="1" lang="zh-CN" altLang="en-US" dirty="0"/>
              <a:t>一、</a:t>
            </a:r>
            <a:r>
              <a:rPr lang="zh-CN" altLang="en-US" dirty="0"/>
              <a:t>研究背景与研究现状</a:t>
            </a:r>
            <a:endParaRPr kumimoji="1" lang="zh-CN" altLang="en-US" dirty="0"/>
          </a:p>
        </p:txBody>
      </p:sp>
      <p:grpSp>
        <p:nvGrpSpPr>
          <p:cNvPr id="14" name="Group 13"/>
          <p:cNvGrpSpPr/>
          <p:nvPr/>
        </p:nvGrpSpPr>
        <p:grpSpPr>
          <a:xfrm>
            <a:off x="1212850" y="3028315"/>
            <a:ext cx="9766935" cy="2964815"/>
            <a:chOff x="3684" y="6655"/>
            <a:chExt cx="13505" cy="3468"/>
          </a:xfrm>
        </p:grpSpPr>
        <p:grpSp>
          <p:nvGrpSpPr>
            <p:cNvPr id="19" name="Group 18"/>
            <p:cNvGrpSpPr/>
            <p:nvPr/>
          </p:nvGrpSpPr>
          <p:grpSpPr>
            <a:xfrm>
              <a:off x="3684" y="6655"/>
              <a:ext cx="13505" cy="3468"/>
              <a:chOff x="2714" y="6288"/>
              <a:chExt cx="16178" cy="3952"/>
            </a:xfrm>
          </p:grpSpPr>
          <p:pic>
            <p:nvPicPr>
              <p:cNvPr id="21" name="Picture 20" descr="Screenshot from 2020-12-12 02-53-45"/>
              <p:cNvPicPr>
                <a:picLocks noChangeAspect="1"/>
              </p:cNvPicPr>
              <p:nvPr/>
            </p:nvPicPr>
            <p:blipFill>
              <a:blip r:embed="rId1"/>
              <a:stretch>
                <a:fillRect/>
              </a:stretch>
            </p:blipFill>
            <p:spPr>
              <a:xfrm>
                <a:off x="2714" y="6288"/>
                <a:ext cx="6849" cy="3952"/>
              </a:xfrm>
              <a:prstGeom prst="rect">
                <a:avLst/>
              </a:prstGeom>
              <a:ln w="28575" cmpd="sng">
                <a:solidFill>
                  <a:srgbClr val="2C2C2C"/>
                </a:solidFill>
                <a:prstDash val="solid"/>
              </a:ln>
            </p:spPr>
          </p:pic>
          <p:pic>
            <p:nvPicPr>
              <p:cNvPr id="20" name="Picture 19"/>
              <p:cNvPicPr>
                <a:picLocks noChangeAspect="1"/>
              </p:cNvPicPr>
              <p:nvPr/>
            </p:nvPicPr>
            <p:blipFill>
              <a:blip r:embed="rId2"/>
              <a:stretch>
                <a:fillRect/>
              </a:stretch>
            </p:blipFill>
            <p:spPr>
              <a:xfrm>
                <a:off x="12045" y="6288"/>
                <a:ext cx="6847" cy="3952"/>
              </a:xfrm>
              <a:prstGeom prst="rect">
                <a:avLst/>
              </a:prstGeom>
              <a:ln w="28575" cmpd="sng">
                <a:solidFill>
                  <a:srgbClr val="2C2C2C"/>
                </a:solidFill>
                <a:prstDash val="solid"/>
              </a:ln>
            </p:spPr>
          </p:pic>
        </p:grpSp>
        <p:sp>
          <p:nvSpPr>
            <p:cNvPr id="22" name="Text Box 21"/>
            <p:cNvSpPr txBox="1"/>
            <p:nvPr/>
          </p:nvSpPr>
          <p:spPr>
            <a:xfrm>
              <a:off x="10127" y="7033"/>
              <a:ext cx="621" cy="2626"/>
            </a:xfrm>
            <a:prstGeom prst="rect">
              <a:avLst/>
            </a:prstGeom>
            <a:solidFill>
              <a:schemeClr val="bg1"/>
            </a:solidFill>
          </p:spPr>
          <p:txBody>
            <a:bodyPr wrap="square" rtlCol="0">
              <a:spAutoFit/>
            </a:bodyPr>
            <a:p>
              <a:r>
                <a:rPr lang="en-US" altLang="en-US" sz="2000" dirty="0" smtClean="0">
                  <a:latin typeface="+mn-lt"/>
                  <a:ea typeface="+mn-ea"/>
                </a:rPr>
                <a:t>操作部件级物体</a:t>
              </a:r>
              <a:endParaRPr lang="en-US" altLang="en-US" sz="2000" dirty="0" smtClean="0">
                <a:latin typeface="+mn-lt"/>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16429"/>
    </mc:Choice>
    <mc:Fallback>
      <p:transition spd="slow" advTm="1642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1332000"/>
            <a:ext cx="11520000" cy="557213"/>
          </a:xfrm>
        </p:spPr>
        <p:txBody>
          <a:bodyPr/>
          <a:lstStyle/>
          <a:p>
            <a:r>
              <a:rPr lang="en-US" altLang="zh-CN" dirty="0"/>
              <a:t>界面显示</a:t>
            </a:r>
            <a:r>
              <a:rPr lang="zh-CN" altLang="en-US" dirty="0"/>
              <a:t>模块</a:t>
            </a:r>
            <a:endParaRPr lang="en-US" altLang="zh-CN" dirty="0"/>
          </a:p>
          <a:p>
            <a:pPr lvl="1"/>
            <a:endParaRPr lang="zh-CN" altLang="en-US" b="0" dirty="0"/>
          </a:p>
        </p:txBody>
      </p:sp>
      <p:graphicFrame>
        <p:nvGraphicFramePr>
          <p:cNvPr id="5" name="表格 8"/>
          <p:cNvGraphicFramePr>
            <a:graphicFrameLocks noGrp="1"/>
          </p:cNvGraphicFramePr>
          <p:nvPr/>
        </p:nvGraphicFramePr>
        <p:xfrm>
          <a:off x="0" y="791845"/>
          <a:ext cx="12220575" cy="540000"/>
        </p:xfrm>
        <a:graphic>
          <a:graphicData uri="http://schemas.openxmlformats.org/drawingml/2006/table">
            <a:tbl>
              <a:tblPr firstRow="1" bandRow="1">
                <a:tableStyleId>{5940675A-B579-460E-94D1-54222C63F5DA}</a:tableStyleId>
              </a:tblPr>
              <a:tblGrid>
                <a:gridCol w="4073525"/>
                <a:gridCol w="4073525"/>
                <a:gridCol w="4073525"/>
              </a:tblGrid>
              <a:tr h="540000">
                <a:tc>
                  <a:txBody>
                    <a:bodyPr/>
                    <a:p>
                      <a:pPr marL="0" algn="ctr" defTabSz="685800" rtl="0" eaLnBrk="1" latinLnBrk="0" hangingPunct="1">
                        <a:buClrTx/>
                        <a:buSzTx/>
                        <a:buFontTx/>
                      </a:pPr>
                      <a:r>
                        <a:rPr lang="zh-CN" altLang="en-US" sz="2200" b="0" kern="1200" dirty="0">
                          <a:solidFill>
                            <a:schemeClr val="bg1">
                              <a:lumMod val="50000"/>
                            </a:schemeClr>
                          </a:solidFill>
                          <a:latin typeface="+mn-lt"/>
                          <a:ea typeface="+mn-ea"/>
                          <a:cs typeface="+mn-cs"/>
                        </a:rPr>
                        <a:t>① 通信模块</a:t>
                      </a:r>
                      <a:endParaRPr lang="zh-CN" altLang="en-US" sz="2200" b="0" kern="1200" dirty="0">
                        <a:solidFill>
                          <a:schemeClr val="bg1">
                            <a:lumMod val="50000"/>
                          </a:schemeClr>
                        </a:solidFill>
                        <a:latin typeface="+mn-lt"/>
                        <a:ea typeface="+mn-ea"/>
                        <a:cs typeface="+mn-cs"/>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buClrTx/>
                        <a:buSzTx/>
                        <a:buFontTx/>
                      </a:pPr>
                      <a:r>
                        <a:rPr lang="zh-CN" altLang="en-US" sz="2200" b="0" kern="1200" dirty="0">
                          <a:solidFill>
                            <a:schemeClr val="bg1">
                              <a:lumMod val="50000"/>
                            </a:schemeClr>
                          </a:solidFill>
                          <a:latin typeface="+mn-lt"/>
                          <a:ea typeface="+mn-ea"/>
                          <a:cs typeface="+mn-cs"/>
                        </a:rPr>
                        <a:t>② 保存及放映模块</a:t>
                      </a:r>
                      <a:endParaRPr lang="zh-CN" altLang="en-US" sz="22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r>
                        <a:rPr lang="zh-CN" altLang="en-US" sz="2200" b="0" kern="1200" dirty="0">
                          <a:ln>
                            <a:solidFill>
                              <a:schemeClr val="bg1"/>
                            </a:solidFill>
                          </a:ln>
                          <a:solidFill>
                            <a:schemeClr val="bg1"/>
                          </a:solidFill>
                          <a:latin typeface="+mn-lt"/>
                          <a:ea typeface="+mn-ea"/>
                          <a:cs typeface="+mn-cs"/>
                        </a:rPr>
                        <a:t>③ 界面</a:t>
                      </a:r>
                      <a:r>
                        <a:rPr lang="en-US" altLang="zh-CN" sz="2200" b="0" kern="1200" dirty="0">
                          <a:ln>
                            <a:solidFill>
                              <a:schemeClr val="bg1"/>
                            </a:solidFill>
                          </a:ln>
                          <a:solidFill>
                            <a:schemeClr val="bg1"/>
                          </a:solidFill>
                          <a:latin typeface="+mn-lt"/>
                          <a:ea typeface="+mn-ea"/>
                          <a:cs typeface="+mn-cs"/>
                        </a:rPr>
                        <a:t>显示</a:t>
                      </a:r>
                      <a:r>
                        <a:rPr lang="zh-CN" altLang="en-US" sz="2200" b="0" kern="1200" dirty="0">
                          <a:ln>
                            <a:solidFill>
                              <a:schemeClr val="bg1"/>
                            </a:solidFill>
                          </a:ln>
                          <a:solidFill>
                            <a:schemeClr val="bg1"/>
                          </a:solidFill>
                          <a:latin typeface="+mn-lt"/>
                          <a:ea typeface="+mn-ea"/>
                          <a:cs typeface="+mn-cs"/>
                        </a:rPr>
                        <a:t>模块</a:t>
                      </a:r>
                      <a:endParaRPr lang="zh-CN" altLang="en-US" sz="2200" b="0" kern="1200" dirty="0">
                        <a:ln>
                          <a:solidFill>
                            <a:schemeClr val="bg1"/>
                          </a:solidFill>
                        </a:ln>
                        <a:solidFill>
                          <a:schemeClr val="bg1"/>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r>
            </a:tbl>
          </a:graphicData>
        </a:graphic>
      </p:graphicFrame>
      <p:pic>
        <p:nvPicPr>
          <p:cNvPr id="4" name="Picture 3"/>
          <p:cNvPicPr>
            <a:picLocks noChangeAspect="1"/>
          </p:cNvPicPr>
          <p:nvPr/>
        </p:nvPicPr>
        <p:blipFill>
          <a:blip r:embed="rId1"/>
          <a:stretch>
            <a:fillRect/>
          </a:stretch>
        </p:blipFill>
        <p:spPr>
          <a:xfrm>
            <a:off x="2781300" y="1889760"/>
            <a:ext cx="6657975" cy="3752850"/>
          </a:xfrm>
          <a:prstGeom prst="rect">
            <a:avLst/>
          </a:prstGeom>
        </p:spPr>
      </p:pic>
      <p:sp>
        <p:nvSpPr>
          <p:cNvPr id="8" name="标题 2"/>
          <p:cNvSpPr>
            <a:spLocks noGrp="1"/>
          </p:cNvSpPr>
          <p:nvPr>
            <p:ph type="title"/>
          </p:nvPr>
        </p:nvSpPr>
        <p:spPr>
          <a:xfrm>
            <a:off x="-19685" y="107315"/>
            <a:ext cx="12521565" cy="642620"/>
          </a:xfrm>
        </p:spPr>
        <p:txBody>
          <a:bodyPr/>
          <a:lstStyle/>
          <a:p>
            <a:r>
              <a:rPr lang="en-US" altLang="zh-CN" dirty="0"/>
              <a:t>3.3</a:t>
            </a:r>
            <a:r>
              <a:rPr lang="zh-CN" altLang="en-US" dirty="0"/>
              <a:t>基于仿真环境和数据手套的机械臂轨迹数据集生成</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1332000"/>
            <a:ext cx="11520000" cy="557213"/>
          </a:xfrm>
        </p:spPr>
        <p:txBody>
          <a:bodyPr/>
          <a:lstStyle/>
          <a:p>
            <a:r>
              <a:rPr lang="en-US" altLang="zh-CN" dirty="0"/>
              <a:t>界面显示</a:t>
            </a:r>
            <a:r>
              <a:rPr lang="zh-CN" altLang="en-US" dirty="0"/>
              <a:t>模块</a:t>
            </a:r>
            <a:endParaRPr lang="en-US" altLang="zh-CN" dirty="0"/>
          </a:p>
          <a:p>
            <a:pPr lvl="1"/>
            <a:endParaRPr lang="zh-CN" altLang="en-US" b="0" dirty="0"/>
          </a:p>
        </p:txBody>
      </p:sp>
      <p:graphicFrame>
        <p:nvGraphicFramePr>
          <p:cNvPr id="5" name="表格 8"/>
          <p:cNvGraphicFramePr>
            <a:graphicFrameLocks noGrp="1"/>
          </p:cNvGraphicFramePr>
          <p:nvPr/>
        </p:nvGraphicFramePr>
        <p:xfrm>
          <a:off x="0" y="791845"/>
          <a:ext cx="12220575" cy="540000"/>
        </p:xfrm>
        <a:graphic>
          <a:graphicData uri="http://schemas.openxmlformats.org/drawingml/2006/table">
            <a:tbl>
              <a:tblPr firstRow="1" bandRow="1">
                <a:tableStyleId>{5940675A-B579-460E-94D1-54222C63F5DA}</a:tableStyleId>
              </a:tblPr>
              <a:tblGrid>
                <a:gridCol w="4073525"/>
                <a:gridCol w="4073525"/>
                <a:gridCol w="4073525"/>
              </a:tblGrid>
              <a:tr h="540000">
                <a:tc>
                  <a:txBody>
                    <a:bodyPr/>
                    <a:p>
                      <a:pPr marL="0" algn="ctr" defTabSz="685800" rtl="0" eaLnBrk="1" latinLnBrk="0" hangingPunct="1">
                        <a:buClrTx/>
                        <a:buSzTx/>
                        <a:buFontTx/>
                      </a:pPr>
                      <a:r>
                        <a:rPr lang="zh-CN" altLang="en-US" sz="2200" b="0" kern="1200" dirty="0">
                          <a:solidFill>
                            <a:schemeClr val="bg1">
                              <a:lumMod val="50000"/>
                            </a:schemeClr>
                          </a:solidFill>
                          <a:latin typeface="+mn-lt"/>
                          <a:ea typeface="+mn-ea"/>
                          <a:cs typeface="+mn-cs"/>
                        </a:rPr>
                        <a:t>① 通信模块</a:t>
                      </a:r>
                      <a:endParaRPr lang="zh-CN" altLang="en-US" sz="2200" b="0" kern="1200" dirty="0">
                        <a:solidFill>
                          <a:schemeClr val="bg1">
                            <a:lumMod val="50000"/>
                          </a:schemeClr>
                        </a:solidFill>
                        <a:latin typeface="+mn-lt"/>
                        <a:ea typeface="+mn-ea"/>
                        <a:cs typeface="+mn-cs"/>
                      </a:endParaRPr>
                    </a:p>
                  </a:txBody>
                  <a:tcPr marL="0" marR="0" marT="0" marB="0" anchor="ctr" anchorCtr="1">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buClrTx/>
                        <a:buSzTx/>
                        <a:buFontTx/>
                      </a:pPr>
                      <a:r>
                        <a:rPr lang="zh-CN" altLang="en-US" sz="2200" b="0" kern="1200" dirty="0">
                          <a:solidFill>
                            <a:schemeClr val="bg1">
                              <a:lumMod val="50000"/>
                            </a:schemeClr>
                          </a:solidFill>
                          <a:latin typeface="+mn-lt"/>
                          <a:ea typeface="+mn-ea"/>
                          <a:cs typeface="+mn-cs"/>
                        </a:rPr>
                        <a:t>② 保存及放映模块</a:t>
                      </a:r>
                      <a:endParaRPr lang="zh-CN" altLang="en-US" sz="2200" b="0" kern="1200" dirty="0">
                        <a:solidFill>
                          <a:schemeClr val="bg1">
                            <a:lumMod val="50000"/>
                          </a:schemeClr>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p>
                      <a:pPr marL="0" algn="ctr" defTabSz="685800" rtl="0" eaLnBrk="1" latinLnBrk="0" hangingPunct="1"/>
                      <a:r>
                        <a:rPr lang="zh-CN" altLang="en-US" sz="2200" b="0" kern="1200" dirty="0">
                          <a:ln>
                            <a:solidFill>
                              <a:schemeClr val="bg1"/>
                            </a:solidFill>
                          </a:ln>
                          <a:solidFill>
                            <a:schemeClr val="bg1"/>
                          </a:solidFill>
                          <a:latin typeface="+mn-lt"/>
                          <a:ea typeface="+mn-ea"/>
                          <a:cs typeface="+mn-cs"/>
                        </a:rPr>
                        <a:t>③ 界面</a:t>
                      </a:r>
                      <a:r>
                        <a:rPr lang="en-US" altLang="zh-CN" sz="2200" b="0" kern="1200" dirty="0">
                          <a:ln>
                            <a:solidFill>
                              <a:schemeClr val="bg1"/>
                            </a:solidFill>
                          </a:ln>
                          <a:solidFill>
                            <a:schemeClr val="bg1"/>
                          </a:solidFill>
                          <a:latin typeface="+mn-lt"/>
                          <a:ea typeface="+mn-ea"/>
                          <a:cs typeface="+mn-cs"/>
                        </a:rPr>
                        <a:t>显示</a:t>
                      </a:r>
                      <a:r>
                        <a:rPr lang="zh-CN" altLang="en-US" sz="2200" b="0" kern="1200" dirty="0">
                          <a:ln>
                            <a:solidFill>
                              <a:schemeClr val="bg1"/>
                            </a:solidFill>
                          </a:ln>
                          <a:solidFill>
                            <a:schemeClr val="bg1"/>
                          </a:solidFill>
                          <a:latin typeface="+mn-lt"/>
                          <a:ea typeface="+mn-ea"/>
                          <a:cs typeface="+mn-cs"/>
                        </a:rPr>
                        <a:t>模块</a:t>
                      </a:r>
                      <a:endParaRPr lang="zh-CN" altLang="en-US" sz="2200" b="0" kern="1200" dirty="0">
                        <a:ln>
                          <a:solidFill>
                            <a:schemeClr val="bg1"/>
                          </a:solidFill>
                        </a:ln>
                        <a:solidFill>
                          <a:schemeClr val="bg1"/>
                        </a:solidFill>
                        <a:latin typeface="+mn-lt"/>
                        <a:ea typeface="+mn-ea"/>
                        <a:cs typeface="+mn-cs"/>
                      </a:endParaRPr>
                    </a:p>
                  </a:txBody>
                  <a:tcPr marL="0" marR="0" marT="0" marB="0"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r>
            </a:tbl>
          </a:graphicData>
        </a:graphic>
      </p:graphicFrame>
      <p:grpSp>
        <p:nvGrpSpPr>
          <p:cNvPr id="15" name="Group 14"/>
          <p:cNvGrpSpPr/>
          <p:nvPr/>
        </p:nvGrpSpPr>
        <p:grpSpPr>
          <a:xfrm>
            <a:off x="1110615" y="2337435"/>
            <a:ext cx="10471150" cy="3796665"/>
            <a:chOff x="580" y="1248"/>
            <a:chExt cx="17024" cy="6180"/>
          </a:xfrm>
        </p:grpSpPr>
        <p:grpSp>
          <p:nvGrpSpPr>
            <p:cNvPr id="8" name="Group 7"/>
            <p:cNvGrpSpPr/>
            <p:nvPr/>
          </p:nvGrpSpPr>
          <p:grpSpPr>
            <a:xfrm>
              <a:off x="580" y="1248"/>
              <a:ext cx="17024" cy="6181"/>
              <a:chOff x="2332" y="3348"/>
              <a:chExt cx="14820" cy="4470"/>
            </a:xfrm>
          </p:grpSpPr>
          <p:grpSp>
            <p:nvGrpSpPr>
              <p:cNvPr id="10" name="Group 9"/>
              <p:cNvGrpSpPr/>
              <p:nvPr/>
            </p:nvGrpSpPr>
            <p:grpSpPr>
              <a:xfrm>
                <a:off x="2332" y="3348"/>
                <a:ext cx="10830" cy="4470"/>
                <a:chOff x="828" y="1828"/>
                <a:chExt cx="10830" cy="4470"/>
              </a:xfrm>
            </p:grpSpPr>
            <p:pic>
              <p:nvPicPr>
                <p:cNvPr id="9" name="Picture 8" descr="Screenshot from 2021-11-27 00-24-41"/>
                <p:cNvPicPr>
                  <a:picLocks noChangeAspect="1"/>
                </p:cNvPicPr>
                <p:nvPr/>
              </p:nvPicPr>
              <p:blipFill>
                <a:blip r:embed="rId1"/>
                <a:stretch>
                  <a:fillRect/>
                </a:stretch>
              </p:blipFill>
              <p:spPr>
                <a:xfrm>
                  <a:off x="828" y="1828"/>
                  <a:ext cx="3795" cy="4470"/>
                </a:xfrm>
                <a:prstGeom prst="rect">
                  <a:avLst/>
                </a:prstGeom>
                <a:ln w="28575" cmpd="sng">
                  <a:solidFill>
                    <a:schemeClr val="bg1"/>
                  </a:solidFill>
                  <a:prstDash val="solid"/>
                </a:ln>
              </p:spPr>
            </p:pic>
            <p:pic>
              <p:nvPicPr>
                <p:cNvPr id="11" name="Picture 10" descr="Screenshot from 2021-11-27 00-24-50"/>
                <p:cNvPicPr>
                  <a:picLocks noChangeAspect="1"/>
                </p:cNvPicPr>
                <p:nvPr/>
              </p:nvPicPr>
              <p:blipFill>
                <a:blip r:embed="rId2"/>
                <a:stretch>
                  <a:fillRect/>
                </a:stretch>
              </p:blipFill>
              <p:spPr>
                <a:xfrm>
                  <a:off x="4623" y="1828"/>
                  <a:ext cx="1515" cy="3570"/>
                </a:xfrm>
                <a:prstGeom prst="rect">
                  <a:avLst/>
                </a:prstGeom>
                <a:ln w="28575" cmpd="sng">
                  <a:solidFill>
                    <a:schemeClr val="bg1"/>
                  </a:solidFill>
                  <a:prstDash val="solid"/>
                </a:ln>
              </p:spPr>
            </p:pic>
            <p:pic>
              <p:nvPicPr>
                <p:cNvPr id="12" name="Picture 11" descr="Screenshot from 2021-11-27 00-24-58"/>
                <p:cNvPicPr>
                  <a:picLocks noChangeAspect="1"/>
                </p:cNvPicPr>
                <p:nvPr/>
              </p:nvPicPr>
              <p:blipFill>
                <a:blip r:embed="rId3"/>
                <a:stretch>
                  <a:fillRect/>
                </a:stretch>
              </p:blipFill>
              <p:spPr>
                <a:xfrm>
                  <a:off x="6138" y="1828"/>
                  <a:ext cx="1650" cy="2655"/>
                </a:xfrm>
                <a:prstGeom prst="rect">
                  <a:avLst/>
                </a:prstGeom>
                <a:ln w="28575" cmpd="sng">
                  <a:solidFill>
                    <a:schemeClr val="bg1"/>
                  </a:solidFill>
                  <a:prstDash val="solid"/>
                </a:ln>
              </p:spPr>
            </p:pic>
            <p:pic>
              <p:nvPicPr>
                <p:cNvPr id="13" name="Picture 12" descr="Screenshot from 2021-11-27 00-25-04"/>
                <p:cNvPicPr>
                  <a:picLocks noChangeAspect="1"/>
                </p:cNvPicPr>
                <p:nvPr/>
              </p:nvPicPr>
              <p:blipFill>
                <a:blip r:embed="rId4"/>
                <a:stretch>
                  <a:fillRect/>
                </a:stretch>
              </p:blipFill>
              <p:spPr>
                <a:xfrm>
                  <a:off x="7788" y="1828"/>
                  <a:ext cx="3870" cy="3765"/>
                </a:xfrm>
                <a:prstGeom prst="rect">
                  <a:avLst/>
                </a:prstGeom>
                <a:ln w="28575" cmpd="sng">
                  <a:solidFill>
                    <a:schemeClr val="bg1"/>
                  </a:solidFill>
                  <a:prstDash val="solid"/>
                </a:ln>
              </p:spPr>
            </p:pic>
          </p:grpSp>
          <p:pic>
            <p:nvPicPr>
              <p:cNvPr id="14" name="Picture 13" descr="Screenshot from 2021-11-27 22-48-07"/>
              <p:cNvPicPr>
                <a:picLocks noChangeAspect="1"/>
              </p:cNvPicPr>
              <p:nvPr/>
            </p:nvPicPr>
            <p:blipFill>
              <a:blip r:embed="rId5"/>
              <a:stretch>
                <a:fillRect/>
              </a:stretch>
            </p:blipFill>
            <p:spPr>
              <a:xfrm>
                <a:off x="13162" y="3348"/>
                <a:ext cx="3990" cy="3225"/>
              </a:xfrm>
              <a:prstGeom prst="rect">
                <a:avLst/>
              </a:prstGeom>
            </p:spPr>
          </p:pic>
        </p:grpSp>
        <p:sp>
          <p:nvSpPr>
            <p:cNvPr id="16" name="Rectangle 15"/>
            <p:cNvSpPr/>
            <p:nvPr/>
          </p:nvSpPr>
          <p:spPr>
            <a:xfrm>
              <a:off x="580" y="1248"/>
              <a:ext cx="1882"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7" name="Rectangle 16"/>
            <p:cNvSpPr/>
            <p:nvPr/>
          </p:nvSpPr>
          <p:spPr>
            <a:xfrm>
              <a:off x="5050" y="1248"/>
              <a:ext cx="1519"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8" name="Rectangle 17"/>
            <p:cNvSpPr/>
            <p:nvPr/>
          </p:nvSpPr>
          <p:spPr>
            <a:xfrm>
              <a:off x="6868" y="1248"/>
              <a:ext cx="1519"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19" name="Rectangle 18"/>
            <p:cNvSpPr/>
            <p:nvPr/>
          </p:nvSpPr>
          <p:spPr>
            <a:xfrm>
              <a:off x="8575" y="1248"/>
              <a:ext cx="1519"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sp>
          <p:nvSpPr>
            <p:cNvPr id="20" name="Rectangle 19"/>
            <p:cNvSpPr/>
            <p:nvPr/>
          </p:nvSpPr>
          <p:spPr>
            <a:xfrm>
              <a:off x="13205" y="1248"/>
              <a:ext cx="1519" cy="698"/>
            </a:xfrm>
            <a:prstGeom prst="rect">
              <a:avLst/>
            </a:prstGeom>
            <a:noFill/>
            <a:ln w="28575" cmpd="sng">
              <a:solidFill>
                <a:schemeClr val="accent3"/>
              </a:solidFill>
              <a:prstDash val="solid"/>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p>
              <a:pPr algn="ctr"/>
              <a:endParaRPr lang="en-US" sz="2200" dirty="0" smtClean="0">
                <a:ln>
                  <a:solidFill>
                    <a:schemeClr val="bg1">
                      <a:lumMod val="85000"/>
                    </a:schemeClr>
                  </a:solidFill>
                </a:ln>
                <a:solidFill>
                  <a:schemeClr val="bg1"/>
                </a:solidFill>
                <a:latin typeface="+mj-lt"/>
              </a:endParaRPr>
            </a:p>
          </p:txBody>
        </p:sp>
      </p:grpSp>
      <p:sp>
        <p:nvSpPr>
          <p:cNvPr id="6" name="标题 2"/>
          <p:cNvSpPr>
            <a:spLocks noGrp="1"/>
          </p:cNvSpPr>
          <p:nvPr>
            <p:ph type="title"/>
          </p:nvPr>
        </p:nvSpPr>
        <p:spPr>
          <a:xfrm>
            <a:off x="-19685" y="107315"/>
            <a:ext cx="12521565" cy="642620"/>
          </a:xfrm>
        </p:spPr>
        <p:txBody>
          <a:bodyPr/>
          <a:lstStyle/>
          <a:p>
            <a:r>
              <a:rPr lang="en-US" altLang="zh-CN" dirty="0"/>
              <a:t>3.3</a:t>
            </a:r>
            <a:r>
              <a:rPr lang="zh-CN" altLang="en-US" dirty="0"/>
              <a:t>基于仿真环境和数据手套的机械臂轨迹数据集生成</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90980"/>
            <a:ext cx="11520000" cy="557213"/>
          </a:xfrm>
        </p:spPr>
        <p:txBody>
          <a:bodyPr/>
          <a:lstStyle/>
          <a:p>
            <a:r>
              <a:rPr lang="en-US" dirty="0"/>
              <a:t>保存轨迹操作流程</a:t>
            </a:r>
            <a:endParaRPr lang="en-US" altLang="zh-CN" dirty="0"/>
          </a:p>
          <a:p>
            <a:pPr lvl="1"/>
            <a:endParaRPr lang="zh-CN" altLang="en-US" b="0" dirty="0"/>
          </a:p>
        </p:txBody>
      </p:sp>
      <p:pic>
        <p:nvPicPr>
          <p:cNvPr id="53" name="Picture 17"/>
          <p:cNvPicPr>
            <a:picLocks noChangeAspect="1"/>
          </p:cNvPicPr>
          <p:nvPr/>
        </p:nvPicPr>
        <p:blipFill>
          <a:blip r:embed="rId1"/>
          <a:stretch>
            <a:fillRect/>
          </a:stretch>
        </p:blipFill>
        <p:spPr>
          <a:xfrm>
            <a:off x="4546600" y="791210"/>
            <a:ext cx="4326890" cy="5862320"/>
          </a:xfrm>
          <a:prstGeom prst="rect">
            <a:avLst/>
          </a:prstGeom>
          <a:noFill/>
          <a:ln>
            <a:noFill/>
          </a:ln>
        </p:spPr>
      </p:pic>
      <p:sp>
        <p:nvSpPr>
          <p:cNvPr id="5" name="标题 2"/>
          <p:cNvSpPr>
            <a:spLocks noGrp="1"/>
          </p:cNvSpPr>
          <p:nvPr>
            <p:ph type="title"/>
          </p:nvPr>
        </p:nvSpPr>
        <p:spPr>
          <a:xfrm>
            <a:off x="-19685" y="107315"/>
            <a:ext cx="12521565" cy="642620"/>
          </a:xfrm>
        </p:spPr>
        <p:txBody>
          <a:bodyPr/>
          <a:lstStyle/>
          <a:p>
            <a:r>
              <a:rPr lang="en-US" altLang="zh-CN" dirty="0"/>
              <a:t>3.3</a:t>
            </a:r>
            <a:r>
              <a:rPr lang="zh-CN" altLang="en-US" dirty="0"/>
              <a:t>基于仿真环境和数据手套的机械臂轨迹数据集生成</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实验结果与分析：可行性测试</a:t>
            </a:r>
            <a:endParaRPr lang="en-US" altLang="zh-CN" dirty="0"/>
          </a:p>
          <a:p>
            <a:pPr lvl="1"/>
            <a:r>
              <a:rPr lang="en-US" altLang="zh-CN" sz="2400" b="0" dirty="0"/>
              <a:t>9</a:t>
            </a:r>
            <a:r>
              <a:rPr lang="zh-CN" altLang="en-US" sz="2400" b="0" dirty="0"/>
              <a:t>名测试者，从</a:t>
            </a:r>
            <a:r>
              <a:rPr lang="en-US" altLang="zh-CN" sz="2400" b="0" dirty="0"/>
              <a:t>家具模型中随机选择9个家具进行操作实验</a:t>
            </a:r>
            <a:endParaRPr lang="en-US" altLang="zh-CN" sz="2400" b="0" dirty="0"/>
          </a:p>
          <a:p>
            <a:pPr lvl="1"/>
            <a:r>
              <a:rPr lang="zh-CN" altLang="en-US" sz="2400" b="0" dirty="0"/>
              <a:t>记录</a:t>
            </a:r>
            <a:r>
              <a:rPr lang="en-US" altLang="zh-CN" sz="2400" b="0" dirty="0"/>
              <a:t>仅使用数据手套进行控制和仅使用自主操作算法进行控制</a:t>
            </a:r>
            <a:r>
              <a:rPr lang="zh-CN" altLang="en-US" sz="2400" b="0" dirty="0"/>
              <a:t>的</a:t>
            </a:r>
            <a:r>
              <a:rPr lang="en-US" altLang="zh-CN" sz="2400" b="0" dirty="0"/>
              <a:t>体验</a:t>
            </a:r>
            <a:r>
              <a:rPr lang="zh-CN" altLang="en-US" sz="2400" b="0" dirty="0"/>
              <a:t>评价（</a:t>
            </a:r>
            <a:r>
              <a:rPr lang="en-US" altLang="zh-CN" sz="2400" b="0" dirty="0"/>
              <a:t>0-5</a:t>
            </a:r>
            <a:r>
              <a:rPr lang="zh-CN" altLang="en-US" sz="2400" b="0" dirty="0"/>
              <a:t>分）</a:t>
            </a:r>
            <a:endParaRPr lang="zh-CN" altLang="en-US" sz="2400" b="0" dirty="0"/>
          </a:p>
        </p:txBody>
      </p:sp>
      <p:sp>
        <p:nvSpPr>
          <p:cNvPr id="9" name="文本框 8"/>
          <p:cNvSpPr txBox="1"/>
          <p:nvPr/>
        </p:nvSpPr>
        <p:spPr>
          <a:xfrm>
            <a:off x="6792933" y="3502080"/>
            <a:ext cx="5516880" cy="706755"/>
          </a:xfrm>
          <a:prstGeom prst="rect">
            <a:avLst/>
          </a:prstGeom>
          <a:noFill/>
        </p:spPr>
        <p:txBody>
          <a:bodyPr wrap="none" rtlCol="0">
            <a:spAutoFit/>
          </a:bodyPr>
          <a:lstStyle/>
          <a:p>
            <a:r>
              <a:rPr lang="zh-CN" altLang="en-US" sz="2000" dirty="0">
                <a:latin typeface="+mn-lt"/>
                <a:ea typeface="宋体" pitchFamily="2" charset="-122"/>
                <a:cs typeface="Times New Roman" pitchFamily="18" charset="0"/>
              </a:rPr>
              <a:t>系统基本实现了目标任务，</a:t>
            </a:r>
            <a:r>
              <a:rPr lang="en-US" altLang="zh-CN" sz="2000" dirty="0">
                <a:latin typeface="+mn-lt"/>
                <a:ea typeface="宋体" pitchFamily="2" charset="-122"/>
                <a:cs typeface="Times New Roman" pitchFamily="18" charset="0"/>
              </a:rPr>
              <a:t>算法由于容易失败，</a:t>
            </a:r>
            <a:endParaRPr lang="en-US" altLang="zh-CN" sz="2000" dirty="0">
              <a:latin typeface="+mn-lt"/>
              <a:ea typeface="宋体" pitchFamily="2" charset="-122"/>
              <a:cs typeface="Times New Roman" pitchFamily="18" charset="0"/>
            </a:endParaRPr>
          </a:p>
          <a:p>
            <a:r>
              <a:rPr lang="en-US" altLang="zh-CN" sz="2000" dirty="0">
                <a:latin typeface="+mn-lt"/>
                <a:ea typeface="宋体" pitchFamily="2" charset="-122"/>
                <a:cs typeface="Times New Roman" pitchFamily="18" charset="0"/>
              </a:rPr>
              <a:t>评价较低，算法泛化性能需要提高</a:t>
            </a:r>
            <a:endParaRPr lang="zh-CN" altLang="en-US" sz="2000" dirty="0">
              <a:latin typeface="+mn-lt"/>
              <a:ea typeface="宋体" pitchFamily="2" charset="-122"/>
            </a:endParaRPr>
          </a:p>
        </p:txBody>
      </p:sp>
      <p:graphicFrame>
        <p:nvGraphicFramePr>
          <p:cNvPr id="5" name="Table 4"/>
          <p:cNvGraphicFramePr/>
          <p:nvPr/>
        </p:nvGraphicFramePr>
        <p:xfrm>
          <a:off x="1723390" y="2472055"/>
          <a:ext cx="4984750" cy="3853180"/>
        </p:xfrm>
        <a:graphic>
          <a:graphicData uri="http://schemas.openxmlformats.org/drawingml/2006/table">
            <a:tbl>
              <a:tblPr firstRow="1" bandRow="1">
                <a:tableStyleId>{5940675A-B579-460E-94D1-54222C63F5DA}</a:tableStyleId>
              </a:tblPr>
              <a:tblGrid>
                <a:gridCol w="1397000"/>
                <a:gridCol w="2014855"/>
                <a:gridCol w="1572895"/>
              </a:tblGrid>
              <a:tr h="489585">
                <a:tc>
                  <a:txBody>
                    <a:bodyPr/>
                    <a:p>
                      <a:pPr algn="ctr">
                        <a:buClrTx/>
                        <a:buSzTx/>
                        <a:buFontTx/>
                        <a:buNone/>
                      </a:pPr>
                      <a:r>
                        <a:rPr lang="zh-CN" altLang="en-US" sz="1800" b="1" kern="100" dirty="0">
                          <a:solidFill>
                            <a:schemeClr val="bg1"/>
                          </a:solidFill>
                          <a:effectLst/>
                          <a:ea typeface="宋体" pitchFamily="2" charset="-122"/>
                          <a:cs typeface="Times New Roman" pitchFamily="18" charset="0"/>
                        </a:rPr>
                        <a:t>受试人编号</a:t>
                      </a:r>
                      <a:endParaRPr lang="zh-CN" altLang="en-US" sz="1800" b="1" kern="100" dirty="0">
                        <a:solidFill>
                          <a:schemeClr val="bg1"/>
                        </a:solidFill>
                        <a:effectLst/>
                        <a:ea typeface="宋体" pitchFamily="2" charset="-122"/>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algn="ctr">
                        <a:buClrTx/>
                        <a:buSzTx/>
                        <a:buFontTx/>
                        <a:buNone/>
                      </a:pPr>
                      <a:r>
                        <a:rPr lang="zh-CN" altLang="en-US" sz="1800" b="1" kern="100" dirty="0">
                          <a:solidFill>
                            <a:schemeClr val="bg1"/>
                          </a:solidFill>
                          <a:effectLst/>
                          <a:ea typeface="宋体" pitchFamily="2" charset="-122"/>
                          <a:cs typeface="Times New Roman" pitchFamily="18" charset="0"/>
                        </a:rPr>
                        <a:t>数据手套控制体验</a:t>
                      </a:r>
                      <a:endParaRPr lang="zh-CN" altLang="en-US" sz="1800" b="1" kern="100" dirty="0">
                        <a:solidFill>
                          <a:schemeClr val="bg1"/>
                        </a:solidFill>
                        <a:effectLst/>
                        <a:ea typeface="宋体" pitchFamily="2" charset="-122"/>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c>
                  <a:txBody>
                    <a:bodyPr/>
                    <a:p>
                      <a:pPr algn="ctr">
                        <a:buClrTx/>
                        <a:buSzTx/>
                        <a:buFontTx/>
                        <a:buNone/>
                      </a:pPr>
                      <a:r>
                        <a:rPr lang="zh-CN" altLang="en-US" sz="1800" b="1" kern="100" dirty="0">
                          <a:solidFill>
                            <a:schemeClr val="bg1"/>
                          </a:solidFill>
                          <a:effectLst/>
                          <a:ea typeface="宋体" pitchFamily="2" charset="-122"/>
                          <a:cs typeface="Times New Roman" pitchFamily="18" charset="0"/>
                        </a:rPr>
                        <a:t>算法控制体验</a:t>
                      </a:r>
                      <a:endParaRPr lang="zh-CN" altLang="en-US" sz="1800" b="1" kern="100" dirty="0">
                        <a:solidFill>
                          <a:schemeClr val="bg1"/>
                        </a:solidFill>
                        <a:effectLst/>
                        <a:ea typeface="宋体" pitchFamily="2" charset="-122"/>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1"/>
                    </a:solidFill>
                  </a:tcPr>
                </a:tc>
              </a:tr>
              <a:tr h="346075">
                <a:tc>
                  <a:txBody>
                    <a:bodyPr/>
                    <a:p>
                      <a:pPr indent="0" algn="ctr">
                        <a:buNone/>
                      </a:pPr>
                      <a:r>
                        <a:rPr lang="en-US" sz="1400" b="0">
                          <a:latin typeface="宋体" charset="0"/>
                          <a:cs typeface="宋体" charset="0"/>
                        </a:rPr>
                        <a:t>1</a:t>
                      </a:r>
                      <a:endParaRPr lang="en-US" sz="1400" b="0">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710">
                <a:tc>
                  <a:txBody>
                    <a:bodyPr/>
                    <a:p>
                      <a:pPr indent="0" algn="ctr">
                        <a:buNone/>
                      </a:pPr>
                      <a:r>
                        <a:rPr lang="en-US" sz="1400" b="0">
                          <a:latin typeface="宋体" charset="0"/>
                          <a:cs typeface="宋体" charset="0"/>
                        </a:rPr>
                        <a:t>2</a:t>
                      </a:r>
                      <a:endParaRPr lang="en-US" sz="1400" b="0">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4</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710">
                <a:tc>
                  <a:txBody>
                    <a:bodyPr/>
                    <a:p>
                      <a:pPr indent="0" algn="ctr">
                        <a:buNone/>
                      </a:pPr>
                      <a:r>
                        <a:rPr lang="en-US" sz="1400" b="0">
                          <a:latin typeface="宋体" charset="0"/>
                          <a:cs typeface="宋体" charset="0"/>
                        </a:rPr>
                        <a:t>3</a:t>
                      </a:r>
                      <a:endParaRPr lang="en-US" sz="1400" b="0">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710">
                <a:tc>
                  <a:txBody>
                    <a:bodyPr/>
                    <a:p>
                      <a:pPr indent="0" algn="ctr">
                        <a:buNone/>
                      </a:pPr>
                      <a:r>
                        <a:rPr lang="en-US" sz="1400" b="0">
                          <a:latin typeface="宋体" charset="0"/>
                          <a:cs typeface="宋体" charset="0"/>
                        </a:rPr>
                        <a:t>4</a:t>
                      </a:r>
                      <a:endParaRPr lang="en-US" sz="1400" b="0">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4</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4</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710">
                <a:tc>
                  <a:txBody>
                    <a:bodyPr/>
                    <a:p>
                      <a:pPr indent="0" algn="ctr">
                        <a:buNone/>
                      </a:pPr>
                      <a:r>
                        <a:rPr lang="en-US" sz="1400" b="0">
                          <a:latin typeface="宋体" charset="0"/>
                          <a:cs typeface="宋体" charset="0"/>
                        </a:rPr>
                        <a:t>5</a:t>
                      </a:r>
                      <a:endParaRPr lang="en-US" sz="1400" b="0">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4</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075">
                <a:tc>
                  <a:txBody>
                    <a:bodyPr/>
                    <a:p>
                      <a:pPr indent="0" algn="ctr">
                        <a:buNone/>
                      </a:pPr>
                      <a:r>
                        <a:rPr lang="en-US" sz="1400" b="0">
                          <a:latin typeface="宋体" charset="0"/>
                          <a:cs typeface="宋体" charset="0"/>
                        </a:rPr>
                        <a:t>6</a:t>
                      </a:r>
                      <a:endParaRPr lang="en-US" sz="1400" b="0">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4</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710">
                <a:tc>
                  <a:txBody>
                    <a:bodyPr/>
                    <a:p>
                      <a:pPr indent="0" algn="ctr">
                        <a:buNone/>
                      </a:pPr>
                      <a:r>
                        <a:rPr lang="en-US" sz="1400" b="0">
                          <a:latin typeface="宋体" charset="0"/>
                          <a:cs typeface="宋体" charset="0"/>
                        </a:rPr>
                        <a:t>7</a:t>
                      </a:r>
                      <a:endParaRPr lang="en-US" sz="1400" b="0">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710">
                <a:tc>
                  <a:txBody>
                    <a:bodyPr/>
                    <a:p>
                      <a:pPr indent="0" algn="ctr">
                        <a:buNone/>
                      </a:pPr>
                      <a:r>
                        <a:rPr lang="en-US" sz="1400" b="0">
                          <a:latin typeface="宋体" charset="0"/>
                          <a:cs typeface="宋体" charset="0"/>
                        </a:rPr>
                        <a:t>8</a:t>
                      </a:r>
                      <a:endParaRPr lang="en-US" sz="1400" b="0">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4.5</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4</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710">
                <a:tc>
                  <a:txBody>
                    <a:bodyPr/>
                    <a:p>
                      <a:pPr indent="0" algn="ctr">
                        <a:buNone/>
                      </a:pPr>
                      <a:r>
                        <a:rPr lang="en-US" sz="1400" b="0">
                          <a:latin typeface="宋体" charset="0"/>
                          <a:cs typeface="宋体" charset="0"/>
                        </a:rPr>
                        <a:t>9</a:t>
                      </a:r>
                      <a:endParaRPr lang="en-US" sz="1400" b="0">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4</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4</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4475">
                <a:tc>
                  <a:txBody>
                    <a:bodyPr/>
                    <a:p>
                      <a:pPr indent="0" algn="ctr">
                        <a:buNone/>
                      </a:pPr>
                      <a:r>
                        <a:rPr lang="en-US" sz="1400" b="0">
                          <a:latin typeface="Times New Roman" pitchFamily="18" charset="0"/>
                          <a:cs typeface="Times New Roman" pitchFamily="18" charset="0"/>
                        </a:rPr>
                        <a:t>平均</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3.61</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itchFamily="18" charset="0"/>
                          <a:cs typeface="Times New Roman" pitchFamily="18" charset="0"/>
                        </a:rPr>
                        <a:t>3.33</a:t>
                      </a:r>
                      <a:endParaRPr lang="en-US" sz="14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标题 2"/>
          <p:cNvSpPr>
            <a:spLocks noGrp="1"/>
          </p:cNvSpPr>
          <p:nvPr>
            <p:ph type="title"/>
          </p:nvPr>
        </p:nvSpPr>
        <p:spPr>
          <a:xfrm>
            <a:off x="-19685" y="107315"/>
            <a:ext cx="12521565" cy="642620"/>
          </a:xfrm>
        </p:spPr>
        <p:txBody>
          <a:bodyPr/>
          <a:lstStyle/>
          <a:p>
            <a:r>
              <a:rPr lang="en-US" altLang="zh-CN" dirty="0"/>
              <a:t>3.3</a:t>
            </a:r>
            <a:r>
              <a:rPr lang="zh-CN" altLang="en-US" dirty="0"/>
              <a:t>基于仿真环境和数据手套的机械臂轨迹数据集生成</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实验结果与分析：稳定性测试</a:t>
            </a:r>
            <a:endParaRPr lang="en-US" altLang="zh-CN" dirty="0"/>
          </a:p>
          <a:p>
            <a:pPr lvl="1"/>
            <a:r>
              <a:rPr lang="zh-CN" altLang="en-US" sz="2800" b="0" dirty="0"/>
              <a:t>在可行性测试过程中，同时记录了系统运行时的信息</a:t>
            </a:r>
            <a:endParaRPr lang="en-US" altLang="en-US" b="0" dirty="0"/>
          </a:p>
        </p:txBody>
      </p:sp>
      <p:graphicFrame>
        <p:nvGraphicFramePr>
          <p:cNvPr id="5" name="表格 4"/>
          <p:cNvGraphicFramePr>
            <a:graphicFrameLocks noGrp="1"/>
          </p:cNvGraphicFramePr>
          <p:nvPr/>
        </p:nvGraphicFramePr>
        <p:xfrm>
          <a:off x="1804294" y="3014608"/>
          <a:ext cx="8537692" cy="2690640"/>
        </p:xfrm>
        <a:graphic>
          <a:graphicData uri="http://schemas.openxmlformats.org/drawingml/2006/table">
            <a:tbl>
              <a:tblPr firstRow="1" firstCol="1" lastRow="1" lastCol="1" bandRow="1" bandCol="1">
                <a:tableStyleId>{5202B0CA-FC54-4496-8BCA-5EF66A818D29}</a:tableStyleId>
              </a:tblPr>
              <a:tblGrid>
                <a:gridCol w="1580095"/>
                <a:gridCol w="4732918"/>
                <a:gridCol w="2224679"/>
              </a:tblGrid>
              <a:tr h="428400">
                <a:tc>
                  <a:txBody>
                    <a:bodyPr/>
                    <a:lstStyle/>
                    <a:p>
                      <a:pPr algn="ctr"/>
                      <a:r>
                        <a:rPr lang="en-US" altLang="zh-CN" sz="1800" b="1" kern="100" dirty="0">
                          <a:solidFill>
                            <a:schemeClr val="bg1"/>
                          </a:solidFill>
                          <a:effectLst/>
                          <a:latin typeface="+mn-lt"/>
                          <a:ea typeface="宋体" pitchFamily="2" charset="-122"/>
                          <a:cs typeface="Times New Roman" pitchFamily="18" charset="0"/>
                        </a:rPr>
                        <a:t>硬件</a:t>
                      </a:r>
                      <a:r>
                        <a:rPr lang="zh-CN" altLang="en-US" sz="1800" b="1" kern="100" dirty="0">
                          <a:solidFill>
                            <a:schemeClr val="bg1"/>
                          </a:solidFill>
                          <a:effectLst/>
                          <a:latin typeface="+mn-lt"/>
                          <a:ea typeface="宋体" pitchFamily="2" charset="-122"/>
                          <a:cs typeface="Times New Roman" pitchFamily="18" charset="0"/>
                        </a:rPr>
                        <a:t>名称</a:t>
                      </a:r>
                      <a:endParaRPr lang="zh-CN" sz="1800" b="1" kern="100" dirty="0">
                        <a:solidFill>
                          <a:schemeClr val="bg1"/>
                        </a:solidFill>
                        <a:effectLst/>
                        <a:latin typeface="+mn-lt"/>
                        <a:ea typeface="宋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zh-CN" altLang="en-US" sz="1800" b="1" kern="100" dirty="0">
                          <a:solidFill>
                            <a:schemeClr val="bg1"/>
                          </a:solidFill>
                          <a:effectLst/>
                          <a:latin typeface="+mn-lt"/>
                          <a:ea typeface="宋体" pitchFamily="2" charset="-122"/>
                          <a:cs typeface="Times New Roman" pitchFamily="18" charset="0"/>
                        </a:rPr>
                        <a:t>品牌、型号、规格</a:t>
                      </a:r>
                      <a:endParaRPr lang="zh-CN" sz="1800" b="1" kern="100" dirty="0">
                        <a:solidFill>
                          <a:schemeClr val="bg1"/>
                        </a:solidFill>
                        <a:effectLst/>
                        <a:latin typeface="+mn-lt"/>
                        <a:ea typeface="宋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zh-CN" altLang="en-US" sz="1800" b="1" kern="100" dirty="0">
                          <a:solidFill>
                            <a:schemeClr val="bg1"/>
                          </a:solidFill>
                          <a:effectLst/>
                          <a:latin typeface="+mn-lt"/>
                          <a:ea typeface="宋体" pitchFamily="2" charset="-122"/>
                        </a:rPr>
                        <a:t>使用情况</a:t>
                      </a:r>
                      <a:endParaRPr lang="zh-CN" sz="1800" b="1" kern="100" dirty="0">
                        <a:solidFill>
                          <a:schemeClr val="bg1"/>
                        </a:solidFill>
                        <a:effectLst/>
                        <a:latin typeface="+mn-lt"/>
                        <a:ea typeface="宋体" pitchFamily="2" charset="-122"/>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r>
              <a:tr h="548640">
                <a:tc>
                  <a:txBody>
                    <a:bodyPr/>
                    <a:lstStyle/>
                    <a:p>
                      <a:pPr indent="0" algn="ctr">
                        <a:buNone/>
                      </a:pPr>
                      <a:r>
                        <a:rPr lang="en-US" sz="1600" b="0">
                          <a:latin typeface="Times New Roman" pitchFamily="18" charset="0"/>
                          <a:cs typeface="Times New Roman" pitchFamily="18" charset="0"/>
                        </a:rPr>
                        <a:t>CPU</a:t>
                      </a:r>
                      <a:endParaRPr lang="en-US" sz="16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buNone/>
                      </a:pPr>
                      <a:r>
                        <a:rPr lang="en-US" sz="1600" b="0">
                          <a:latin typeface="Times New Roman" pitchFamily="18" charset="0"/>
                          <a:cs typeface="Times New Roman" pitchFamily="18" charset="0"/>
                        </a:rPr>
                        <a:t>Intel(R) Core(TM) i7-4790 CPU @ 3.60GHz</a:t>
                      </a:r>
                      <a:endParaRPr lang="en-US" sz="16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buNone/>
                      </a:pPr>
                      <a:r>
                        <a:rPr lang="en-US" sz="1600" b="0">
                          <a:latin typeface="Times New Roman" pitchFamily="18" charset="0"/>
                          <a:cs typeface="Times New Roman" pitchFamily="18" charset="0"/>
                        </a:rPr>
                        <a:t>60</a:t>
                      </a:r>
                      <a:r>
                        <a:rPr lang="en-US" sz="1600" b="0">
                          <a:latin typeface="宋体" charset="0"/>
                          <a:cs typeface="宋体" charset="0"/>
                        </a:rPr>
                        <a:t>%</a:t>
                      </a:r>
                      <a:endParaRPr lang="en-US" sz="16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8400">
                <a:tc>
                  <a:txBody>
                    <a:bodyPr/>
                    <a:lstStyle/>
                    <a:p>
                      <a:pPr indent="0" algn="ctr">
                        <a:buNone/>
                      </a:pPr>
                      <a:r>
                        <a:rPr lang="en-US" sz="1600" b="0">
                          <a:latin typeface="宋体" charset="0"/>
                          <a:cs typeface="宋体" charset="0"/>
                        </a:rPr>
                        <a:t>G</a:t>
                      </a:r>
                      <a:r>
                        <a:rPr lang="en-US" sz="1600" b="0">
                          <a:latin typeface="Times New Roman" pitchFamily="18" charset="0"/>
                          <a:cs typeface="Times New Roman" pitchFamily="18" charset="0"/>
                        </a:rPr>
                        <a:t>PU</a:t>
                      </a:r>
                      <a:endParaRPr lang="en-US" sz="1600" b="0">
                        <a:latin typeface="宋体" charset="0"/>
                        <a:ea typeface="宋体" charset="0"/>
                        <a:cs typeface="宋体" charset="0"/>
                      </a:endParaRPr>
                    </a:p>
                  </a:txBody>
                  <a:tcPr marL="68580" marR="68580" marT="0" marB="0" vert="horz"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buNone/>
                      </a:pPr>
                      <a:r>
                        <a:rPr lang="en-US" sz="1600" b="0">
                          <a:latin typeface="宋体" charset="0"/>
                          <a:cs typeface="宋体" charset="0"/>
                        </a:rPr>
                        <a:t>N</a:t>
                      </a:r>
                      <a:r>
                        <a:rPr lang="en-US" sz="1600" b="0">
                          <a:latin typeface="Times New Roman" pitchFamily="18" charset="0"/>
                          <a:cs typeface="Times New Roman" pitchFamily="18" charset="0"/>
                        </a:rPr>
                        <a:t>VIDIA G</a:t>
                      </a:r>
                      <a:r>
                        <a:rPr lang="en-US" sz="1600" b="0">
                          <a:latin typeface="宋体" charset="0"/>
                          <a:cs typeface="宋体" charset="0"/>
                        </a:rPr>
                        <a:t>eForce</a:t>
                      </a:r>
                      <a:r>
                        <a:rPr lang="en-US" sz="1600" b="0">
                          <a:latin typeface="Times New Roman" pitchFamily="18" charset="0"/>
                          <a:cs typeface="Times New Roman" pitchFamily="18" charset="0"/>
                        </a:rPr>
                        <a:t> GTX 1</a:t>
                      </a:r>
                      <a:r>
                        <a:rPr lang="en-US" altLang="en-US" sz="1600" b="0">
                          <a:latin typeface="Times New Roman" pitchFamily="18" charset="0"/>
                          <a:cs typeface="Times New Roman" pitchFamily="18" charset="0"/>
                        </a:rPr>
                        <a:t>650</a:t>
                      </a:r>
                      <a:endParaRPr lang="en-US" altLang="en-US" sz="1600" b="0">
                        <a:latin typeface="Times New Roman" pitchFamily="18" charset="0"/>
                        <a:ea typeface="宋体" charset="0"/>
                        <a:cs typeface="Times New Roman" pitchFamily="18" charset="0"/>
                      </a:endParaRPr>
                    </a:p>
                  </a:txBody>
                  <a:tcPr marL="68580" marR="68580" marT="0" marB="0" vert="horz"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buNone/>
                      </a:pPr>
                      <a:r>
                        <a:rPr lang="en-US" sz="1600" b="0">
                          <a:latin typeface="Times New Roman" pitchFamily="18" charset="0"/>
                          <a:cs typeface="Times New Roman" pitchFamily="18" charset="0"/>
                        </a:rPr>
                        <a:t>3172MB</a:t>
                      </a:r>
                      <a:endParaRPr lang="en-US" sz="16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8400">
                <a:tc>
                  <a:txBody>
                    <a:bodyPr/>
                    <a:lstStyle/>
                    <a:p>
                      <a:pPr indent="0" algn="ctr">
                        <a:buNone/>
                      </a:pPr>
                      <a:r>
                        <a:rPr lang="en-US" sz="1600" b="0">
                          <a:latin typeface="宋体" charset="0"/>
                          <a:cs typeface="宋体" charset="0"/>
                        </a:rPr>
                        <a:t>内存</a:t>
                      </a:r>
                      <a:endParaRPr lang="en-US" sz="1600" b="0">
                        <a:latin typeface="宋体" charset="0"/>
                        <a:ea typeface="宋体" charset="0"/>
                        <a:cs typeface="宋体" charset="0"/>
                      </a:endParaRPr>
                    </a:p>
                  </a:txBody>
                  <a:tcPr marL="68580" marR="68580" marT="0" marB="0" vert="horz"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buNone/>
                      </a:pPr>
                      <a:r>
                        <a:rPr lang="en-US" sz="1600" b="0">
                          <a:latin typeface="Times New Roman" pitchFamily="18" charset="0"/>
                          <a:cs typeface="Times New Roman" pitchFamily="18" charset="0"/>
                        </a:rPr>
                        <a:t>16.00GB</a:t>
                      </a:r>
                      <a:endParaRPr lang="en-US" sz="16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buNone/>
                      </a:pPr>
                      <a:r>
                        <a:rPr lang="en-US" sz="1600" b="0">
                          <a:latin typeface="Times New Roman" pitchFamily="18" charset="0"/>
                          <a:cs typeface="Times New Roman" pitchFamily="18" charset="0"/>
                        </a:rPr>
                        <a:t>14.0GB</a:t>
                      </a:r>
                      <a:endParaRPr lang="en-US" sz="1600" b="0">
                        <a:latin typeface="Times New Roman" pitchFamily="18" charset="0"/>
                        <a:ea typeface="Times New Roman" pitchFamily="18" charset="0"/>
                        <a:cs typeface="Times New Roman" pitchFamily="18" charset="0"/>
                      </a:endParaRPr>
                    </a:p>
                  </a:txBody>
                  <a:tcPr marL="68580" marR="68580" marT="0" marB="0" vert="horz"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文本框 5"/>
          <p:cNvSpPr txBox="1"/>
          <p:nvPr/>
        </p:nvSpPr>
        <p:spPr>
          <a:xfrm>
            <a:off x="2028220" y="5659175"/>
            <a:ext cx="7040880" cy="706755"/>
          </a:xfrm>
          <a:prstGeom prst="rect">
            <a:avLst/>
          </a:prstGeom>
          <a:noFill/>
        </p:spPr>
        <p:txBody>
          <a:bodyPr wrap="none" rtlCol="0">
            <a:spAutoFit/>
          </a:bodyPr>
          <a:lstStyle/>
          <a:p>
            <a:pPr algn="ctr"/>
            <a:r>
              <a:rPr lang="zh-CN" altLang="zh-CN" sz="2000" dirty="0">
                <a:latin typeface="Calibri" panose="020F0502020204030204" pitchFamily="34" charset="0"/>
                <a:ea typeface="宋体" pitchFamily="2" charset="-122"/>
                <a:cs typeface="Times New Roman" pitchFamily="18" charset="0"/>
              </a:rPr>
              <a:t>系统在运行过程中，</a:t>
            </a:r>
            <a:r>
              <a:rPr lang="en-US" altLang="zh-CN" sz="2000" dirty="0">
                <a:latin typeface="Calibri" panose="020F0502020204030204" pitchFamily="34" charset="0"/>
                <a:ea typeface="宋体" pitchFamily="2" charset="-122"/>
                <a:cs typeface="Times New Roman" pitchFamily="18" charset="0"/>
              </a:rPr>
              <a:t>内存占用较大，但未</a:t>
            </a:r>
            <a:r>
              <a:rPr lang="zh-CN" altLang="zh-CN" sz="2000" dirty="0">
                <a:latin typeface="Calibri" panose="020F0502020204030204" pitchFamily="34" charset="0"/>
                <a:ea typeface="宋体" pitchFamily="2" charset="-122"/>
                <a:cs typeface="Times New Roman" pitchFamily="18" charset="0"/>
              </a:rPr>
              <a:t>出现任何崩溃现象，</a:t>
            </a:r>
            <a:endParaRPr lang="zh-CN" altLang="zh-CN" sz="2000" dirty="0">
              <a:latin typeface="Calibri" panose="020F0502020204030204" pitchFamily="34" charset="0"/>
              <a:ea typeface="宋体" pitchFamily="2" charset="-122"/>
              <a:cs typeface="Times New Roman" pitchFamily="18" charset="0"/>
            </a:endParaRPr>
          </a:p>
          <a:p>
            <a:pPr algn="ctr"/>
            <a:r>
              <a:rPr lang="zh-CN" altLang="zh-CN" sz="2000" dirty="0">
                <a:latin typeface="Calibri" panose="020F0502020204030204" pitchFamily="34" charset="0"/>
                <a:ea typeface="宋体" pitchFamily="2" charset="-122"/>
                <a:cs typeface="Times New Roman" pitchFamily="18" charset="0"/>
              </a:rPr>
              <a:t>开启的各个模块稳定运行</a:t>
            </a:r>
            <a:endParaRPr lang="zh-CN" altLang="en-US" sz="2400" dirty="0">
              <a:latin typeface="+mn-lt"/>
              <a:ea typeface="+mn-ea"/>
            </a:endParaRPr>
          </a:p>
        </p:txBody>
      </p:sp>
      <p:sp>
        <p:nvSpPr>
          <p:cNvPr id="7" name="标题 2"/>
          <p:cNvSpPr>
            <a:spLocks noGrp="1"/>
          </p:cNvSpPr>
          <p:nvPr>
            <p:ph type="title"/>
          </p:nvPr>
        </p:nvSpPr>
        <p:spPr>
          <a:xfrm>
            <a:off x="-19685" y="107315"/>
            <a:ext cx="12521565" cy="642620"/>
          </a:xfrm>
        </p:spPr>
        <p:txBody>
          <a:bodyPr/>
          <a:lstStyle/>
          <a:p>
            <a:r>
              <a:rPr lang="en-US" altLang="zh-CN" dirty="0"/>
              <a:t>3.3</a:t>
            </a:r>
            <a:r>
              <a:rPr lang="zh-CN" altLang="en-US" dirty="0"/>
              <a:t>基于仿真环境和数据手套的机械臂轨迹数据集生成</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汇报提纲</a:t>
            </a:r>
            <a:endParaRPr lang="zh-CN" altLang="en-US" dirty="0"/>
          </a:p>
        </p:txBody>
      </p:sp>
      <p:sp>
        <p:nvSpPr>
          <p:cNvPr id="4" name="Rectangle 26"/>
          <p:cNvSpPr txBox="1">
            <a:spLocks noChangeArrowheads="1"/>
          </p:cNvSpPr>
          <p:nvPr/>
        </p:nvSpPr>
        <p:spPr bwMode="auto">
          <a:xfrm>
            <a:off x="0" y="836712"/>
            <a:ext cx="11568608" cy="5616624"/>
          </a:xfrm>
          <a:prstGeom prst="rect">
            <a:avLst/>
          </a:prstGeom>
          <a:noFill/>
          <a:ln w="9525">
            <a:noFill/>
            <a:miter lim="800000"/>
          </a:ln>
        </p:spPr>
        <p:txBody>
          <a:bodyPr anchor="t" anchorCtr="1"/>
          <a:lstStyle/>
          <a:p>
            <a:pPr eaLnBrk="1" hangingPunct="1">
              <a:lnSpc>
                <a:spcPct val="200000"/>
              </a:lnSpc>
              <a:spcBef>
                <a:spcPts val="0"/>
              </a:spcBef>
              <a:buFont typeface="Arial" panose="02080604020202020204" pitchFamily="34" charset="0"/>
              <a:buNone/>
              <a:defRPr/>
            </a:pPr>
            <a:r>
              <a:rPr lang="zh-CN" altLang="en-US" sz="4000" b="1" kern="0" dirty="0">
                <a:latin typeface="华文中宋" panose="02010600040101010101" pitchFamily="2" charset="-122"/>
                <a:ea typeface="+mn-ea"/>
              </a:rPr>
              <a:t>一、研究背景与研究现状</a:t>
            </a:r>
            <a:endParaRPr lang="en-US" altLang="zh-CN" sz="4000" b="1" kern="0" dirty="0">
              <a:latin typeface="华文中宋" panose="02010600040101010101" pitchFamily="2" charset="-122"/>
              <a:ea typeface="+mn-ea"/>
            </a:endParaRPr>
          </a:p>
          <a:p>
            <a:pPr eaLnBrk="1" hangingPunct="1">
              <a:lnSpc>
                <a:spcPct val="200000"/>
              </a:lnSpc>
              <a:spcBef>
                <a:spcPts val="0"/>
              </a:spcBef>
              <a:buFont typeface="Arial" panose="02080604020202020204" pitchFamily="34" charset="0"/>
              <a:buNone/>
              <a:defRPr/>
            </a:pPr>
            <a:r>
              <a:rPr lang="zh-CN" altLang="en-US" sz="4000" b="1" kern="0" dirty="0">
                <a:solidFill>
                  <a:srgbClr val="0D0D0D"/>
                </a:solidFill>
                <a:latin typeface="华文中宋" panose="02010600040101010101" pitchFamily="2" charset="-122"/>
                <a:ea typeface="+mn-ea"/>
              </a:rPr>
              <a:t>二、关键问题与研究目标</a:t>
            </a:r>
            <a:endParaRPr lang="en-US" altLang="zh-CN" sz="4000" b="1" kern="0" dirty="0">
              <a:solidFill>
                <a:srgbClr val="0D0D0D"/>
              </a:solidFill>
              <a:latin typeface="华文中宋" panose="02010600040101010101" pitchFamily="2" charset="-122"/>
              <a:ea typeface="+mn-ea"/>
            </a:endParaRPr>
          </a:p>
          <a:p>
            <a:pPr eaLnBrk="1" hangingPunct="1">
              <a:lnSpc>
                <a:spcPct val="200000"/>
              </a:lnSpc>
              <a:spcBef>
                <a:spcPts val="0"/>
              </a:spcBef>
              <a:defRPr/>
            </a:pPr>
            <a:r>
              <a:rPr lang="zh-CN" altLang="en-US" sz="4000" b="1" kern="0" dirty="0">
                <a:solidFill>
                  <a:srgbClr val="0D0D0D"/>
                </a:solidFill>
                <a:latin typeface="华文中宋" panose="02010600040101010101" pitchFamily="2" charset="-122"/>
                <a:ea typeface="+mn-ea"/>
              </a:rPr>
              <a:t>三、研究内容与实验结果</a:t>
            </a:r>
            <a:endParaRPr lang="zh-CN" altLang="en-US" sz="4000" b="1" kern="0" dirty="0">
              <a:solidFill>
                <a:srgbClr val="0D0D0D"/>
              </a:solidFill>
              <a:latin typeface="华文中宋" panose="02010600040101010101" pitchFamily="2" charset="-122"/>
              <a:ea typeface="+mn-ea"/>
            </a:endParaRPr>
          </a:p>
          <a:p>
            <a:pPr eaLnBrk="1" hangingPunct="1">
              <a:lnSpc>
                <a:spcPct val="200000"/>
              </a:lnSpc>
              <a:spcBef>
                <a:spcPts val="0"/>
              </a:spcBef>
              <a:buFont typeface="Arial" panose="02080604020202020204" pitchFamily="34" charset="0"/>
              <a:buNone/>
              <a:defRPr/>
            </a:pPr>
            <a:r>
              <a:rPr lang="zh-CN" altLang="en-US" sz="4000" b="1" kern="0" dirty="0">
                <a:solidFill>
                  <a:srgbClr val="FF0000"/>
                </a:solidFill>
                <a:latin typeface="华文中宋" panose="02010600040101010101" pitchFamily="2" charset="-122"/>
                <a:ea typeface="+mn-ea"/>
              </a:rPr>
              <a:t>四、论文总结与工作成果</a:t>
            </a:r>
            <a:endParaRPr lang="en-US" altLang="zh-CN" sz="4000" b="1" kern="0" dirty="0">
              <a:solidFill>
                <a:srgbClr val="FF0000"/>
              </a:solidFill>
              <a:latin typeface="华文中宋" panose="02010600040101010101" pitchFamily="2" charset="-122"/>
              <a:ea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工作总结</a:t>
            </a:r>
            <a:endParaRPr lang="en-US" altLang="zh-CN" dirty="0"/>
          </a:p>
          <a:p>
            <a:pPr lvl="1"/>
            <a:r>
              <a:rPr lang="zh-CN" altLang="en-US" sz="2800" b="0" dirty="0">
                <a:cs typeface="+mn-ea"/>
              </a:rPr>
              <a:t>搭建了一个支持机器人、传感器物理仿真及部件级交互的</a:t>
            </a:r>
            <a:r>
              <a:rPr lang="zh-CN" altLang="en-US" sz="2800" b="0" dirty="0">
                <a:solidFill>
                  <a:srgbClr val="FF0000"/>
                </a:solidFill>
                <a:cs typeface="+mn-ea"/>
              </a:rPr>
              <a:t>三维物理仿真环境</a:t>
            </a:r>
            <a:endParaRPr lang="en-US" altLang="zh-CN" sz="2800" b="0" dirty="0">
              <a:solidFill>
                <a:srgbClr val="FF0000"/>
              </a:solidFill>
            </a:endParaRPr>
          </a:p>
          <a:p>
            <a:pPr lvl="1"/>
            <a:r>
              <a:rPr lang="zh-CN" altLang="en-US" sz="2800" b="0" dirty="0"/>
              <a:t>提出一种可行的</a:t>
            </a:r>
            <a:r>
              <a:rPr lang="en-US" altLang="zh-CN" sz="2800" b="0" dirty="0"/>
              <a:t>机械臂</a:t>
            </a:r>
            <a:r>
              <a:rPr lang="en-US" altLang="zh-CN" sz="2800" b="0" dirty="0">
                <a:solidFill>
                  <a:srgbClr val="FF0000"/>
                </a:solidFill>
              </a:rPr>
              <a:t>自主操作</a:t>
            </a:r>
            <a:r>
              <a:rPr lang="zh-CN" altLang="en-US" sz="2800" b="0" dirty="0"/>
              <a:t>算法</a:t>
            </a:r>
            <a:r>
              <a:rPr lang="en-US" altLang="zh-CN" sz="2800" b="0" dirty="0"/>
              <a:t>，能完成拉门、拉抽屉任务</a:t>
            </a:r>
            <a:endParaRPr lang="en-US" altLang="zh-CN" sz="2800" b="0" dirty="0"/>
          </a:p>
          <a:p>
            <a:pPr lvl="1"/>
            <a:r>
              <a:rPr lang="zh-CN" altLang="en-US" sz="2800" b="0" dirty="0"/>
              <a:t>实现了</a:t>
            </a:r>
            <a:r>
              <a:rPr lang="en-US" altLang="zh-CN" sz="2800" b="0" dirty="0">
                <a:solidFill>
                  <a:srgbClr val="FF0000"/>
                </a:solidFill>
              </a:rPr>
              <a:t>数据手套辅助机械臂操作</a:t>
            </a:r>
            <a:r>
              <a:rPr lang="en-US" altLang="zh-CN" sz="2800" b="0" dirty="0"/>
              <a:t>方法，完成了轨迹数据生成系统及生成工作</a:t>
            </a:r>
            <a:endParaRPr lang="en-US" altLang="zh-CN" dirty="0"/>
          </a:p>
          <a:p>
            <a:pPr marL="0" indent="0">
              <a:buNone/>
            </a:pPr>
            <a:endParaRPr lang="en-US" altLang="zh-CN" dirty="0"/>
          </a:p>
        </p:txBody>
      </p:sp>
      <p:sp>
        <p:nvSpPr>
          <p:cNvPr id="3" name="标题 2"/>
          <p:cNvSpPr>
            <a:spLocks noGrp="1"/>
          </p:cNvSpPr>
          <p:nvPr>
            <p:ph type="title"/>
          </p:nvPr>
        </p:nvSpPr>
        <p:spPr/>
        <p:txBody>
          <a:bodyPr/>
          <a:lstStyle/>
          <a:p>
            <a:r>
              <a:rPr lang="zh-CN" altLang="en-US" dirty="0"/>
              <a:t>四、论文总结与工作成果</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论文工作成果</a:t>
            </a:r>
            <a:endParaRPr lang="en-US" altLang="zh-CN" dirty="0"/>
          </a:p>
          <a:p>
            <a:pPr lvl="1"/>
            <a:r>
              <a:rPr lang="zh-CN" altLang="en-US" dirty="0">
                <a:sym typeface="+mn-ea"/>
              </a:rPr>
              <a:t>参与的主要项目</a:t>
            </a:r>
            <a:endParaRPr lang="en-US" altLang="zh-CN" dirty="0">
              <a:sym typeface="+mn-ea"/>
            </a:endParaRPr>
          </a:p>
          <a:p>
            <a:pPr lvl="2"/>
            <a:r>
              <a:rPr lang="zh-CN" altLang="en-US" sz="2000" dirty="0">
                <a:latin typeface="+mn-ea"/>
                <a:ea typeface="+mn-ea"/>
              </a:rPr>
              <a:t>国家自然科学基金“多源数据驱动的虚拟现实场景快速构建”</a:t>
            </a:r>
            <a:endParaRPr lang="zh-CN" altLang="en-US" sz="2000" dirty="0">
              <a:latin typeface="+mn-ea"/>
              <a:ea typeface="+mn-ea"/>
              <a:sym typeface="+mn-ea"/>
            </a:endParaRPr>
          </a:p>
          <a:p>
            <a:pPr lvl="1"/>
            <a:r>
              <a:rPr lang="en-US" altLang="en-US" dirty="0"/>
              <a:t>发表的论文</a:t>
            </a:r>
            <a:endParaRPr lang="en-US" altLang="en-US" dirty="0"/>
          </a:p>
          <a:p>
            <a:pPr lvl="2"/>
            <a:r>
              <a:rPr lang="zh-CN" altLang="en-US" sz="2000" dirty="0">
                <a:latin typeface="+mn-ea"/>
                <a:ea typeface="+mn-ea"/>
                <a:cs typeface="+mn-ea"/>
              </a:rPr>
              <a:t>Lu, Feixiang &amp; Peng, Haotian &amp; Wu, Hongyu &amp; Yang, Jun &amp; Yang, Xinhang &amp; Cao, Ruizhi &amp; Zhang, Liangjun &amp; Yang, Ruigang &amp; Zhou, Bin. (2020). InstanceFusion: Real‐time Instance‐level 3D Reconstruction Using a Single RGBD Camera. Computer Graphics Forum. 39. 433-445. 10.1111/cgf.14157.</a:t>
            </a:r>
            <a:endParaRPr lang="zh-CN" altLang="en-US" sz="2000" dirty="0">
              <a:latin typeface="+mn-ea"/>
              <a:ea typeface="+mn-ea"/>
              <a:cs typeface="+mn-ea"/>
            </a:endParaRPr>
          </a:p>
        </p:txBody>
      </p:sp>
      <p:sp>
        <p:nvSpPr>
          <p:cNvPr id="3" name="标题 2"/>
          <p:cNvSpPr>
            <a:spLocks noGrp="1"/>
          </p:cNvSpPr>
          <p:nvPr>
            <p:ph type="title"/>
          </p:nvPr>
        </p:nvSpPr>
        <p:spPr/>
        <p:txBody>
          <a:bodyPr/>
          <a:lstStyle/>
          <a:p>
            <a:r>
              <a:rPr lang="zh-CN" altLang="en-US" dirty="0"/>
              <a:t>四、论文总结与工作成果</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0" y="1448530"/>
            <a:ext cx="12192000" cy="809293"/>
          </a:xfrm>
        </p:spPr>
        <p:txBody>
          <a:bodyPr/>
          <a:lstStyle/>
          <a:p>
            <a:r>
              <a:rPr lang="zh-CN" altLang="en-US" sz="3200" dirty="0"/>
              <a:t>北京航空航天大学计算机学院</a:t>
            </a:r>
            <a:r>
              <a:rPr lang="en-US" altLang="zh-CN" sz="3200" dirty="0"/>
              <a:t>2018</a:t>
            </a:r>
            <a:r>
              <a:rPr lang="zh-CN" altLang="en-US" sz="3200" dirty="0"/>
              <a:t>级硕士研究生学位论文答辩</a:t>
            </a:r>
            <a:endParaRPr lang="zh-CN" altLang="en-US" sz="3200" dirty="0"/>
          </a:p>
        </p:txBody>
      </p:sp>
      <p:sp>
        <p:nvSpPr>
          <p:cNvPr id="7" name="文本占位符 5"/>
          <p:cNvSpPr>
            <a:spLocks noGrp="1"/>
          </p:cNvSpPr>
          <p:nvPr>
            <p:ph type="body" sz="quarter" idx="11"/>
          </p:nvPr>
        </p:nvSpPr>
        <p:spPr>
          <a:xfrm>
            <a:off x="0" y="4293096"/>
            <a:ext cx="12192000" cy="1121649"/>
          </a:xfrm>
        </p:spPr>
        <p:txBody>
          <a:bodyPr/>
          <a:lstStyle/>
          <a:p>
            <a:pPr algn="l"/>
            <a:r>
              <a:rPr lang="zh-CN" altLang="en-US" sz="3200" dirty="0"/>
              <a:t>学        生：金详凯（</a:t>
            </a:r>
            <a:r>
              <a:rPr lang="en-US" altLang="zh-CN" sz="3200" dirty="0"/>
              <a:t>ZF1806112</a:t>
            </a:r>
            <a:r>
              <a:rPr lang="zh-CN" altLang="en-US" sz="3200" dirty="0"/>
              <a:t>）</a:t>
            </a:r>
            <a:endParaRPr lang="en-US" altLang="zh-CN" sz="3200" dirty="0"/>
          </a:p>
          <a:p>
            <a:pPr algn="l"/>
            <a:r>
              <a:rPr lang="zh-CN" altLang="en-US" sz="3200" dirty="0"/>
              <a:t>指导教师：</a:t>
            </a:r>
            <a:r>
              <a:rPr lang="zh-CN" altLang="en-US" sz="3200" dirty="0">
                <a:solidFill>
                  <a:srgbClr val="00008A"/>
                </a:solidFill>
                <a:latin typeface="黑体" pitchFamily="2" charset="-122"/>
              </a:rPr>
              <a:t>周  彬 副教授</a:t>
            </a:r>
            <a:endParaRPr lang="zh-CN" altLang="en-US" sz="3200" dirty="0"/>
          </a:p>
        </p:txBody>
      </p:sp>
      <p:sp>
        <p:nvSpPr>
          <p:cNvPr id="8" name="文本占位符 7"/>
          <p:cNvSpPr>
            <a:spLocks noGrp="1"/>
          </p:cNvSpPr>
          <p:nvPr>
            <p:ph type="body" sz="quarter" idx="12"/>
          </p:nvPr>
        </p:nvSpPr>
        <p:spPr>
          <a:xfrm>
            <a:off x="0" y="2698400"/>
            <a:ext cx="12192000" cy="874616"/>
          </a:xfrm>
        </p:spPr>
        <p:txBody>
          <a:bodyPr/>
          <a:lstStyle/>
          <a:p>
            <a:pPr>
              <a:defRPr/>
            </a:pPr>
            <a:r>
              <a:rPr lang="zh-CN" altLang="en-US" sz="4400" dirty="0"/>
              <a:t>敬请各位老师批评指正！谢谢！</a:t>
            </a:r>
            <a:endParaRPr lang="zh-CN" altLang="en-US" sz="4400"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95891" y="3013502"/>
            <a:ext cx="800219" cy="830997"/>
          </a:xfrm>
          <a:prstGeom prst="rect">
            <a:avLst/>
          </a:prstGeom>
          <a:solidFill>
            <a:schemeClr val="bg1"/>
          </a:solidFill>
        </p:spPr>
        <p:txBody>
          <a:bodyPr wrap="none" rtlCol="0">
            <a:spAutoFit/>
          </a:bodyPr>
          <a:lstStyle/>
          <a:p>
            <a:r>
              <a:rPr lang="zh-CN" altLang="en-US" sz="4800" b="1" dirty="0">
                <a:solidFill>
                  <a:schemeClr val="accent6"/>
                </a:solidFill>
                <a:latin typeface="+mj-ea"/>
                <a:ea typeface="+mj-ea"/>
              </a:rPr>
              <a:t>附</a:t>
            </a:r>
            <a:endParaRPr lang="zh-CN" altLang="en-US" sz="4800" b="1" dirty="0">
              <a:solidFill>
                <a:schemeClr val="accent6"/>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二、</a:t>
            </a:r>
            <a:r>
              <a:rPr lang="zh-CN" altLang="en-US" dirty="0"/>
              <a:t>研究背景与研究现状</a:t>
            </a:r>
            <a:endParaRPr kumimoji="1" lang="zh-CN" altLang="en-US" dirty="0"/>
          </a:p>
        </p:txBody>
      </p:sp>
      <p:sp>
        <p:nvSpPr>
          <p:cNvPr id="9" name="内容占位符 8"/>
          <p:cNvSpPr>
            <a:spLocks noGrp="1"/>
          </p:cNvSpPr>
          <p:nvPr>
            <p:ph idx="1"/>
          </p:nvPr>
        </p:nvSpPr>
        <p:spPr/>
        <p:txBody>
          <a:bodyPr/>
          <a:lstStyle/>
          <a:p>
            <a:pPr lvl="0"/>
            <a:r>
              <a:rPr kumimoji="1" lang="zh-CN" altLang="en-US" dirty="0">
                <a:sym typeface="+mn-ea"/>
              </a:rPr>
              <a:t>机器人三维物理仿真</a:t>
            </a:r>
            <a:r>
              <a:rPr kumimoji="1" lang="en-US" altLang="zh-CN" dirty="0">
                <a:sym typeface="+mn-ea"/>
              </a:rPr>
              <a:t>平台</a:t>
            </a:r>
            <a:endParaRPr lang="en-US" altLang="zh-CN" dirty="0"/>
          </a:p>
          <a:p>
            <a:pPr lvl="1"/>
            <a:r>
              <a:rPr lang="zh-CN" altLang="en-US" sz="2400" b="0" dirty="0">
                <a:cs typeface="+mn-ea"/>
              </a:rPr>
              <a:t>以</a:t>
            </a:r>
            <a:r>
              <a:rPr lang="en-US" altLang="zh-CN" sz="2400" b="0" dirty="0">
                <a:cs typeface="+mn-ea"/>
              </a:rPr>
              <a:t>G</a:t>
            </a:r>
            <a:r>
              <a:rPr lang="zh-CN" altLang="en-US" sz="2400" b="0" dirty="0">
                <a:cs typeface="+mn-ea"/>
              </a:rPr>
              <a:t>azebo</a:t>
            </a:r>
            <a:r>
              <a:rPr lang="en-US" altLang="zh-CN" sz="2400" b="0" dirty="0">
                <a:cs typeface="+mn-ea"/>
              </a:rPr>
              <a:t>等</a:t>
            </a:r>
            <a:r>
              <a:rPr lang="zh-CN" altLang="en-US" sz="2400" b="0" dirty="0">
                <a:cs typeface="+mn-ea"/>
              </a:rPr>
              <a:t>为代表的</a:t>
            </a:r>
            <a:r>
              <a:rPr lang="en-US" altLang="zh-CN" sz="2400" b="0" dirty="0">
                <a:cs typeface="+mn-ea"/>
              </a:rPr>
              <a:t>经典机器人</a:t>
            </a:r>
            <a:r>
              <a:rPr lang="zh-CN" altLang="en-US" sz="2400" b="0" dirty="0">
                <a:cs typeface="+mn-ea"/>
              </a:rPr>
              <a:t>仿真平台难以支持部件级物理交互的研究</a:t>
            </a:r>
            <a:endParaRPr lang="zh-CN" altLang="en-US" sz="2400" b="0" dirty="0">
              <a:cs typeface="+mn-ea"/>
            </a:endParaRPr>
          </a:p>
          <a:p>
            <a:pPr lvl="1"/>
            <a:endParaRPr lang="zh-CN" altLang="en-US" sz="2800" b="0" dirty="0">
              <a:cs typeface="+mn-ea"/>
            </a:endParaRPr>
          </a:p>
          <a:p>
            <a:pPr lvl="1"/>
            <a:endParaRPr lang="zh-CN" altLang="en-US" sz="2800" b="0" dirty="0">
              <a:cs typeface="+mn-ea"/>
            </a:endParaRPr>
          </a:p>
          <a:p>
            <a:pPr lvl="1"/>
            <a:endParaRPr lang="zh-CN" altLang="en-US" sz="2800" b="0" dirty="0">
              <a:cs typeface="+mn-ea"/>
            </a:endParaRPr>
          </a:p>
          <a:p>
            <a:pPr lvl="1"/>
            <a:r>
              <a:rPr lang="zh-CN" altLang="en-US" sz="2400" b="0" dirty="0">
                <a:cs typeface="+mn-ea"/>
              </a:rPr>
              <a:t>2020年出现了新的支持部件级交互的仿真平台及数据集，如SAPIEN</a:t>
            </a:r>
            <a:r>
              <a:rPr lang="zh-CN" altLang="en-US" sz="2400" b="0" baseline="30000" dirty="0">
                <a:cs typeface="+mn-ea"/>
              </a:rPr>
              <a:t>[1]</a:t>
            </a:r>
            <a:r>
              <a:rPr lang="zh-CN" altLang="en-US" sz="2400" b="0" dirty="0">
                <a:cs typeface="+mn-ea"/>
              </a:rPr>
              <a:t>、iGibson</a:t>
            </a:r>
            <a:r>
              <a:rPr lang="zh-CN" altLang="en-US" sz="2400" b="0" baseline="30000" dirty="0">
                <a:cs typeface="+mn-ea"/>
              </a:rPr>
              <a:t>[2]</a:t>
            </a:r>
            <a:r>
              <a:rPr lang="zh-CN" altLang="en-US" sz="2400" b="0" dirty="0">
                <a:cs typeface="+mn-ea"/>
              </a:rPr>
              <a:t>平台</a:t>
            </a:r>
            <a:r>
              <a:rPr lang="" altLang="zh-CN" sz="2400" b="0" dirty="0">
                <a:cs typeface="+mn-ea"/>
              </a:rPr>
              <a:t>，问题：</a:t>
            </a:r>
            <a:r>
              <a:rPr sz="2400" dirty="0">
                <a:solidFill>
                  <a:srgbClr val="FF0000"/>
                </a:solidFill>
                <a:effectLst/>
                <a:latin typeface="+mn-lt"/>
                <a:ea typeface="+mn-ea"/>
                <a:sym typeface="+mn-ea"/>
              </a:rPr>
              <a:t>渲染能力不足</a:t>
            </a:r>
            <a:r>
              <a:rPr lang="" sz="2400" dirty="0">
                <a:solidFill>
                  <a:srgbClr val="FF0000"/>
                </a:solidFill>
                <a:effectLst/>
                <a:latin typeface="+mn-lt"/>
                <a:ea typeface="+mn-ea"/>
                <a:sym typeface="+mn-ea"/>
              </a:rPr>
              <a:t>；</a:t>
            </a:r>
            <a:r>
              <a:rPr sz="2400" dirty="0">
                <a:solidFill>
                  <a:srgbClr val="FF0000"/>
                </a:solidFill>
                <a:effectLst/>
                <a:latin typeface="+mn-lt"/>
                <a:ea typeface="+mn-ea"/>
                <a:sym typeface="+mn-ea"/>
              </a:rPr>
              <a:t>对外接口不规范</a:t>
            </a:r>
            <a:r>
              <a:rPr lang="" sz="2400" dirty="0">
                <a:solidFill>
                  <a:srgbClr val="FF0000"/>
                </a:solidFill>
                <a:effectLst/>
                <a:latin typeface="+mn-lt"/>
                <a:ea typeface="+mn-ea"/>
                <a:sym typeface="+mn-ea"/>
              </a:rPr>
              <a:t>；</a:t>
            </a:r>
            <a:r>
              <a:rPr sz="2400" dirty="0">
                <a:solidFill>
                  <a:srgbClr val="FF0000"/>
                </a:solidFill>
                <a:effectLst/>
                <a:latin typeface="+mn-lt"/>
                <a:ea typeface="+mn-ea"/>
                <a:sym typeface="+mn-ea"/>
              </a:rPr>
              <a:t>可扩展性不高</a:t>
            </a:r>
            <a:endParaRPr lang="zh-CN" altLang="en-US" sz="2400" b="0" dirty="0">
              <a:cs typeface="+mn-ea"/>
            </a:endParaRPr>
          </a:p>
          <a:p>
            <a:pPr lvl="1"/>
            <a:r>
              <a:rPr lang="zh-CN" altLang="en-US" sz="2400" b="0" dirty="0">
                <a:cs typeface="+mn-ea"/>
              </a:rPr>
              <a:t>2020年</a:t>
            </a:r>
            <a:r>
              <a:rPr lang="en-US" altLang="zh-CN" sz="2400" b="0" dirty="0">
                <a:cs typeface="+mn-ea"/>
              </a:rPr>
              <a:t>U</a:t>
            </a:r>
            <a:r>
              <a:rPr lang="zh-CN" altLang="en-US" sz="2400" b="0" dirty="0">
                <a:cs typeface="+mn-ea"/>
              </a:rPr>
              <a:t>nity中新增了</a:t>
            </a:r>
            <a:r>
              <a:rPr lang="en-US" altLang="zh-CN" sz="2400" b="0" dirty="0">
                <a:cs typeface="+mn-ea"/>
              </a:rPr>
              <a:t>A</a:t>
            </a:r>
            <a:r>
              <a:rPr lang="zh-CN" altLang="en-US" sz="2400" b="0" dirty="0">
                <a:cs typeface="+mn-ea"/>
              </a:rPr>
              <a:t>rticulation组件开始支持机器人仿真及部件交互</a:t>
            </a:r>
            <a:r>
              <a:rPr lang="" altLang="zh-CN" sz="2400" b="0" dirty="0">
                <a:cs typeface="+mn-ea"/>
              </a:rPr>
              <a:t>，基于此可以搭建仿真环境。</a:t>
            </a:r>
            <a:endParaRPr lang="" altLang="zh-CN" sz="2400" b="0" dirty="0">
              <a:cs typeface="+mn-ea"/>
            </a:endParaRPr>
          </a:p>
        </p:txBody>
      </p:sp>
      <p:pic>
        <p:nvPicPr>
          <p:cNvPr id="2" name="Picture 1" descr="Screenshot from 2020-12-03 15-06-27"/>
          <p:cNvPicPr>
            <a:picLocks noChangeAspect="1"/>
          </p:cNvPicPr>
          <p:nvPr/>
        </p:nvPicPr>
        <p:blipFill>
          <a:blip r:embed="rId1"/>
          <a:stretch>
            <a:fillRect/>
          </a:stretch>
        </p:blipFill>
        <p:spPr>
          <a:xfrm>
            <a:off x="1067435" y="1826895"/>
            <a:ext cx="10058400" cy="1558925"/>
          </a:xfrm>
          <a:prstGeom prst="rect">
            <a:avLst/>
          </a:prstGeom>
        </p:spPr>
      </p:pic>
      <p:sp>
        <p:nvSpPr>
          <p:cNvPr id="14" name="文本框 5"/>
          <p:cNvSpPr txBox="1"/>
          <p:nvPr/>
        </p:nvSpPr>
        <p:spPr>
          <a:xfrm>
            <a:off x="0" y="6436995"/>
            <a:ext cx="12192635" cy="398780"/>
          </a:xfrm>
          <a:prstGeom prst="rect">
            <a:avLst/>
          </a:prstGeom>
          <a:noFill/>
          <a:ln w="19050">
            <a:solidFill>
              <a:srgbClr val="00B050"/>
            </a:solidFill>
          </a:ln>
        </p:spPr>
        <p:txBody>
          <a:bodyPr wrap="square" rtlCol="0">
            <a:spAutoFit/>
          </a:bodyPr>
          <a:p>
            <a:pPr marL="0" indent="0" algn="l" eaLnBrk="1" hangingPunct="1">
              <a:buFont typeface="+mj-lt"/>
              <a:buNone/>
              <a:defRPr/>
            </a:pPr>
            <a:r>
              <a:rPr lang="en-US" altLang="zh-CN" sz="1000">
                <a:solidFill>
                  <a:srgbClr val="000000"/>
                </a:solidFill>
                <a:sym typeface="+mn-ea"/>
              </a:rPr>
              <a:t>[1]Xiang F , Qin Y , Mo K , et al. SAPIEN: A SimulAted Part-based Interactive ENvironment[C]// 2020.</a:t>
            </a:r>
            <a:endParaRPr lang="en-US" altLang="zh-CN" sz="1000" b="0" kern="1200">
              <a:solidFill>
                <a:srgbClr val="000000"/>
              </a:solidFill>
              <a:sym typeface="+mn-ea"/>
            </a:endParaRPr>
          </a:p>
          <a:p>
            <a:pPr marL="0" indent="0" algn="l" eaLnBrk="1" hangingPunct="1">
              <a:buFont typeface="+mj-lt"/>
              <a:buNone/>
              <a:defRPr/>
            </a:pPr>
            <a:r>
              <a:rPr lang="en-US" altLang="zh-CN" sz="1000">
                <a:solidFill>
                  <a:srgbClr val="000000"/>
                </a:solidFill>
                <a:sym typeface="+mn-ea"/>
              </a:rPr>
              <a:t>[2]Shen B, Xia F, Li C, et al. iGibson, a Simulation Environment for Interactive Tasks in Large RealisticScenes[J]. arXiv preprint arXiv:2012.02924, 2020.</a:t>
            </a:r>
            <a:endParaRPr lang="en-US" altLang="zh-CN" sz="1000" dirty="0">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19668"/>
    </mc:Choice>
    <mc:Fallback>
      <p:transition spd="slow" advTm="1966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总体</a:t>
            </a:r>
            <a:r>
              <a:rPr lang="en-US" altLang="zh-CN" dirty="0"/>
              <a:t>流程</a:t>
            </a:r>
            <a:endParaRPr lang="en-US" altLang="zh-CN" dirty="0"/>
          </a:p>
        </p:txBody>
      </p:sp>
      <p:pic>
        <p:nvPicPr>
          <p:cNvPr id="130" name="Picture 129"/>
          <p:cNvPicPr>
            <a:picLocks noChangeAspect="1"/>
          </p:cNvPicPr>
          <p:nvPr/>
        </p:nvPicPr>
        <p:blipFill>
          <a:blip r:embed="rId1"/>
          <a:stretch>
            <a:fillRect/>
          </a:stretch>
        </p:blipFill>
        <p:spPr>
          <a:xfrm>
            <a:off x="1587500" y="1372235"/>
            <a:ext cx="9017000" cy="5096510"/>
          </a:xfrm>
          <a:prstGeom prst="rect">
            <a:avLst/>
          </a:prstGeom>
        </p:spPr>
      </p:pic>
      <p:sp>
        <p:nvSpPr>
          <p:cNvPr id="133" name="标题 2"/>
          <p:cNvSpPr>
            <a:spLocks noGrp="1"/>
          </p:cNvSpPr>
          <p:nvPr>
            <p:ph type="title"/>
          </p:nvPr>
        </p:nvSpPr>
        <p:spPr>
          <a:xfrm>
            <a:off x="-388620" y="56515"/>
            <a:ext cx="12922250" cy="642620"/>
          </a:xfrm>
        </p:spPr>
        <p:txBody>
          <a:bodyPr/>
          <a:lstStyle/>
          <a:p>
            <a:pPr algn="ctr"/>
            <a:r>
              <a:rPr lang="en-US" altLang="zh-CN" dirty="0"/>
              <a:t>3.1</a:t>
            </a:r>
            <a:r>
              <a:rPr lang="zh-CN" altLang="en-US" dirty="0"/>
              <a:t>基于Unity 3D和ROS的机器人三维物理仿真环境</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二、</a:t>
            </a:r>
            <a:r>
              <a:rPr lang="zh-CN" altLang="en-US" dirty="0"/>
              <a:t>研究背景与研究现状</a:t>
            </a:r>
            <a:endParaRPr kumimoji="1" lang="zh-CN" altLang="en-US" dirty="0"/>
          </a:p>
        </p:txBody>
      </p:sp>
      <p:sp>
        <p:nvSpPr>
          <p:cNvPr id="6" name="内容占位符 5"/>
          <p:cNvSpPr>
            <a:spLocks noGrp="1"/>
          </p:cNvSpPr>
          <p:nvPr>
            <p:ph idx="1"/>
          </p:nvPr>
        </p:nvSpPr>
        <p:spPr/>
        <p:txBody>
          <a:bodyPr/>
          <a:lstStyle/>
          <a:p>
            <a:r>
              <a:rPr lang="en-US" dirty="0">
                <a:sym typeface="+mn-ea"/>
              </a:rPr>
              <a:t>机械臂自主</a:t>
            </a:r>
            <a:r>
              <a:rPr lang="en-US" altLang="en-US" dirty="0">
                <a:sym typeface="+mn-ea"/>
              </a:rPr>
              <a:t>操作算法</a:t>
            </a:r>
            <a:endParaRPr lang="en-US" altLang="zh-CN" dirty="0"/>
          </a:p>
          <a:p>
            <a:pPr lvl="1"/>
            <a:r>
              <a:rPr lang="en-US" sz="2800" b="0" dirty="0"/>
              <a:t>数据驱动算法</a:t>
            </a:r>
            <a:endParaRPr lang="zh-CN" altLang="en-US" b="0" dirty="0"/>
          </a:p>
        </p:txBody>
      </p:sp>
      <p:sp>
        <p:nvSpPr>
          <p:cNvPr id="12" name="文本框 11"/>
          <p:cNvSpPr txBox="1"/>
          <p:nvPr/>
        </p:nvSpPr>
        <p:spPr>
          <a:xfrm>
            <a:off x="5115290" y="5718142"/>
            <a:ext cx="2964815" cy="706755"/>
          </a:xfrm>
          <a:prstGeom prst="rect">
            <a:avLst/>
          </a:prstGeom>
          <a:noFill/>
        </p:spPr>
        <p:txBody>
          <a:bodyPr wrap="none" rtlCol="0">
            <a:spAutoFit/>
          </a:bodyPr>
          <a:lstStyle/>
          <a:p>
            <a:r>
              <a:rPr kumimoji="1" lang="en-US" altLang="zh-CN" sz="2000" dirty="0">
                <a:solidFill>
                  <a:schemeClr val="accent6"/>
                </a:solidFill>
                <a:latin typeface="+mn-lt"/>
                <a:ea typeface="宋体" pitchFamily="2" charset="-122"/>
              </a:rPr>
              <a:t>1.</a:t>
            </a:r>
            <a:r>
              <a:rPr kumimoji="1" lang="en-US" altLang="en-US" sz="2000" dirty="0">
                <a:solidFill>
                  <a:schemeClr val="accent6"/>
                </a:solidFill>
                <a:latin typeface="+mn-lt"/>
                <a:ea typeface="宋体" pitchFamily="2" charset="-122"/>
              </a:rPr>
              <a:t>研究局限在抓取任务上</a:t>
            </a:r>
            <a:endParaRPr kumimoji="1" lang="en-US" altLang="zh-CN" sz="2000" b="1" dirty="0">
              <a:solidFill>
                <a:schemeClr val="accent6"/>
              </a:solidFill>
              <a:latin typeface="宋体" pitchFamily="2" charset="-122"/>
              <a:ea typeface="宋体" pitchFamily="2" charset="-122"/>
            </a:endParaRPr>
          </a:p>
          <a:p>
            <a:r>
              <a:rPr kumimoji="1" lang="en-US" altLang="zh-CN" sz="2000" dirty="0">
                <a:solidFill>
                  <a:schemeClr val="accent6"/>
                </a:solidFill>
                <a:latin typeface="+mn-lt"/>
                <a:ea typeface="宋体" pitchFamily="2" charset="-122"/>
              </a:rPr>
              <a:t>2.效果有待提高</a:t>
            </a:r>
            <a:endParaRPr kumimoji="1" lang="en-US" altLang="zh-CN" sz="2000" dirty="0">
              <a:solidFill>
                <a:schemeClr val="accent6"/>
              </a:solidFill>
              <a:latin typeface="+mn-lt"/>
              <a:ea typeface="宋体" pitchFamily="2" charset="-122"/>
            </a:endParaRPr>
          </a:p>
        </p:txBody>
      </p:sp>
      <p:sp>
        <p:nvSpPr>
          <p:cNvPr id="14" name="文本框 5"/>
          <p:cNvSpPr txBox="1"/>
          <p:nvPr/>
        </p:nvSpPr>
        <p:spPr>
          <a:xfrm>
            <a:off x="0" y="6424930"/>
            <a:ext cx="12192635" cy="398780"/>
          </a:xfrm>
          <a:prstGeom prst="rect">
            <a:avLst/>
          </a:prstGeom>
          <a:noFill/>
          <a:ln w="19050">
            <a:solidFill>
              <a:srgbClr val="00B050"/>
            </a:solidFill>
          </a:ln>
        </p:spPr>
        <p:txBody>
          <a:bodyPr wrap="square" rtlCol="0">
            <a:spAutoFit/>
          </a:bodyPr>
          <a:p>
            <a:r>
              <a:rPr lang="en-US" altLang="zh-CN" sz="1000">
                <a:solidFill>
                  <a:srgbClr val="000000"/>
                </a:solidFill>
                <a:sym typeface="+mn-ea"/>
              </a:rPr>
              <a:t>[</a:t>
            </a:r>
            <a:r>
              <a:rPr lang="en-US" altLang="en-US" sz="1000">
                <a:solidFill>
                  <a:srgbClr val="000000"/>
                </a:solidFill>
                <a:sym typeface="+mn-ea"/>
              </a:rPr>
              <a:t>1</a:t>
            </a:r>
            <a:r>
              <a:rPr lang="en-US" altLang="zh-CN" sz="1000">
                <a:solidFill>
                  <a:srgbClr val="000000"/>
                </a:solidFill>
                <a:sym typeface="+mn-ea"/>
              </a:rPr>
              <a:t>]</a:t>
            </a:r>
            <a:r>
              <a:rPr lang="en-US" altLang="zh-CN" sz="1000" dirty="0">
                <a:latin typeface="+mn-lt"/>
                <a:ea typeface="+mn-ea"/>
                <a:sym typeface="+mn-ea"/>
              </a:rPr>
              <a:t>Kalashnikov D ,  Irpan A ,  Pastor P , et al. QT-Opt: Scalable Deep Reinforcement Learning for Vision-Based Robotic Manipulation[J].  2018.</a:t>
            </a:r>
            <a:endParaRPr lang="en-US" altLang="zh-CN" sz="1000">
              <a:solidFill>
                <a:srgbClr val="000000"/>
              </a:solidFill>
              <a:sym typeface="+mn-ea"/>
            </a:endParaRPr>
          </a:p>
          <a:p>
            <a:r>
              <a:rPr lang="en-US" altLang="zh-CN" sz="1000">
                <a:solidFill>
                  <a:srgbClr val="000000"/>
                </a:solidFill>
                <a:sym typeface="+mn-ea"/>
              </a:rPr>
              <a:t>[</a:t>
            </a:r>
            <a:r>
              <a:rPr lang="en-US" altLang="en-US" sz="1000">
                <a:solidFill>
                  <a:srgbClr val="000000"/>
                </a:solidFill>
                <a:sym typeface="+mn-ea"/>
              </a:rPr>
              <a:t>2</a:t>
            </a:r>
            <a:r>
              <a:rPr lang="en-US" altLang="zh-CN" sz="1000">
                <a:solidFill>
                  <a:srgbClr val="000000"/>
                </a:solidFill>
                <a:sym typeface="+mn-ea"/>
              </a:rPr>
              <a:t>]</a:t>
            </a:r>
            <a:r>
              <a:rPr lang="en-US" altLang="zh-CN" sz="1000" dirty="0">
                <a:latin typeface="+mn-lt"/>
                <a:ea typeface="+mn-ea"/>
              </a:rPr>
              <a:t>Morrison D, Corke P, Leitner J. Closing the loop for robotic grasping: A real-time, generative grasp synthesis approach[J].  </a:t>
            </a:r>
            <a:r>
              <a:rPr sz="1000" dirty="0">
                <a:latin typeface="+mn-lt"/>
                <a:ea typeface="+mn-ea"/>
              </a:rPr>
              <a:t>Robotics: Science and Systems</a:t>
            </a:r>
            <a:r>
              <a:rPr lang="en-US" sz="1000" dirty="0">
                <a:latin typeface="+mn-lt"/>
                <a:ea typeface="+mn-ea"/>
              </a:rPr>
              <a:t>. </a:t>
            </a:r>
            <a:r>
              <a:rPr lang="en-US" altLang="en-US" sz="1000" dirty="0">
                <a:latin typeface="+mn-lt"/>
                <a:ea typeface="+mn-ea"/>
              </a:rPr>
              <a:t> </a:t>
            </a:r>
            <a:r>
              <a:rPr lang="en-US" altLang="zh-CN" sz="1000" dirty="0">
                <a:latin typeface="+mn-lt"/>
                <a:ea typeface="+mn-ea"/>
              </a:rPr>
              <a:t>2018.</a:t>
            </a:r>
            <a:endParaRPr lang="en-US" altLang="zh-CN" sz="1000" dirty="0">
              <a:latin typeface="+mn-lt"/>
              <a:ea typeface="+mn-ea"/>
            </a:endParaRPr>
          </a:p>
        </p:txBody>
      </p:sp>
      <p:grpSp>
        <p:nvGrpSpPr>
          <p:cNvPr id="16" name="Group 15"/>
          <p:cNvGrpSpPr/>
          <p:nvPr/>
        </p:nvGrpSpPr>
        <p:grpSpPr>
          <a:xfrm>
            <a:off x="635" y="2876550"/>
            <a:ext cx="12192000" cy="2941510"/>
            <a:chOff x="357" y="4680"/>
            <a:chExt cx="18480" cy="4128"/>
          </a:xfrm>
        </p:grpSpPr>
        <p:pic>
          <p:nvPicPr>
            <p:cNvPr id="144" name="Picture 144" descr="Screenshot from 2021-11-12 11-25-41"/>
            <p:cNvPicPr>
              <a:picLocks noChangeAspect="1"/>
            </p:cNvPicPr>
            <p:nvPr/>
          </p:nvPicPr>
          <p:blipFill>
            <a:blip r:embed="rId1"/>
            <a:stretch>
              <a:fillRect/>
            </a:stretch>
          </p:blipFill>
          <p:spPr>
            <a:xfrm>
              <a:off x="5895" y="4680"/>
              <a:ext cx="7401" cy="3093"/>
            </a:xfrm>
            <a:prstGeom prst="rect">
              <a:avLst/>
            </a:prstGeom>
            <a:ln w="28575" cmpd="sng">
              <a:noFill/>
              <a:prstDash val="solid"/>
            </a:ln>
          </p:spPr>
        </p:pic>
        <p:grpSp>
          <p:nvGrpSpPr>
            <p:cNvPr id="13" name="Group 12"/>
            <p:cNvGrpSpPr/>
            <p:nvPr/>
          </p:nvGrpSpPr>
          <p:grpSpPr>
            <a:xfrm>
              <a:off x="13155" y="4680"/>
              <a:ext cx="5681" cy="4128"/>
              <a:chOff x="10342" y="1188"/>
              <a:chExt cx="7842" cy="5136"/>
            </a:xfrm>
          </p:grpSpPr>
          <p:pic>
            <p:nvPicPr>
              <p:cNvPr id="21" name="Picture 20" descr="Screenshot from 2020-12-15 19-34-40"/>
              <p:cNvPicPr>
                <a:picLocks noChangeAspect="1"/>
              </p:cNvPicPr>
              <p:nvPr/>
            </p:nvPicPr>
            <p:blipFill>
              <a:blip r:embed="rId2"/>
              <a:stretch>
                <a:fillRect/>
              </a:stretch>
            </p:blipFill>
            <p:spPr>
              <a:xfrm>
                <a:off x="10342" y="1188"/>
                <a:ext cx="7842" cy="3849"/>
              </a:xfrm>
              <a:prstGeom prst="rect">
                <a:avLst/>
              </a:prstGeom>
              <a:ln w="28575" cmpd="sng">
                <a:solidFill>
                  <a:schemeClr val="tx1"/>
                </a:solidFill>
                <a:prstDash val="solid"/>
              </a:ln>
            </p:spPr>
          </p:pic>
          <p:sp>
            <p:nvSpPr>
              <p:cNvPr id="2" name="Text Box 1"/>
              <p:cNvSpPr txBox="1"/>
              <p:nvPr/>
            </p:nvSpPr>
            <p:spPr>
              <a:xfrm>
                <a:off x="11179" y="5305"/>
                <a:ext cx="6166" cy="1019"/>
              </a:xfrm>
              <a:prstGeom prst="rect">
                <a:avLst/>
              </a:prstGeom>
              <a:noFill/>
            </p:spPr>
            <p:txBody>
              <a:bodyPr wrap="square" rtlCol="0">
                <a:spAutoFit/>
              </a:bodyPr>
              <a:p>
                <a:pPr algn="ctr"/>
                <a:r>
                  <a:rPr lang="en-US" altLang="en-US" sz="1600" dirty="0" smtClean="0">
                    <a:latin typeface="+mn-lt"/>
                    <a:ea typeface="+mn-ea"/>
                  </a:rPr>
                  <a:t>基于感知的数据驱动算法</a:t>
                </a:r>
                <a:endParaRPr lang="en-US" altLang="en-US" sz="1600" dirty="0" smtClean="0">
                  <a:latin typeface="+mn-lt"/>
                  <a:ea typeface="+mn-ea"/>
                </a:endParaRPr>
              </a:p>
              <a:p>
                <a:pPr algn="ctr"/>
                <a:r>
                  <a:rPr lang="en-US" altLang="en-US" sz="1600" dirty="0" smtClean="0">
                    <a:latin typeface="+mn-lt"/>
                    <a:ea typeface="+mn-ea"/>
                  </a:rPr>
                  <a:t>Generative Grasping cnn</a:t>
                </a:r>
                <a:r>
                  <a:rPr lang="en-US" altLang="en-US" sz="1600" baseline="30000" dirty="0" smtClean="0">
                    <a:latin typeface="+mn-lt"/>
                    <a:ea typeface="+mn-ea"/>
                  </a:rPr>
                  <a:t>[2]</a:t>
                </a:r>
                <a:endParaRPr lang="en-US" altLang="en-US" sz="1600" baseline="30000" dirty="0" smtClean="0">
                  <a:latin typeface="+mn-lt"/>
                  <a:ea typeface="+mn-ea"/>
                </a:endParaRPr>
              </a:p>
            </p:txBody>
          </p:sp>
        </p:grpSp>
        <p:grpSp>
          <p:nvGrpSpPr>
            <p:cNvPr id="15" name="Group 14"/>
            <p:cNvGrpSpPr/>
            <p:nvPr/>
          </p:nvGrpSpPr>
          <p:grpSpPr>
            <a:xfrm>
              <a:off x="357" y="4680"/>
              <a:ext cx="5789" cy="4128"/>
              <a:chOff x="11719" y="5956"/>
              <a:chExt cx="5789" cy="4128"/>
            </a:xfrm>
          </p:grpSpPr>
          <p:pic>
            <p:nvPicPr>
              <p:cNvPr id="11" name="Picture 11" descr="Screenshot from 2021-12-06 00-21-48"/>
              <p:cNvPicPr>
                <a:picLocks noChangeAspect="1"/>
              </p:cNvPicPr>
              <p:nvPr/>
            </p:nvPicPr>
            <p:blipFill>
              <a:blip r:embed="rId3"/>
              <a:stretch>
                <a:fillRect/>
              </a:stretch>
            </p:blipFill>
            <p:spPr>
              <a:xfrm>
                <a:off x="11719" y="5956"/>
                <a:ext cx="5789" cy="3092"/>
              </a:xfrm>
              <a:prstGeom prst="rect">
                <a:avLst/>
              </a:prstGeom>
              <a:ln w="28575" cmpd="sng">
                <a:solidFill>
                  <a:schemeClr val="tx1"/>
                </a:solidFill>
                <a:prstDash val="solid"/>
              </a:ln>
            </p:spPr>
          </p:pic>
          <p:sp>
            <p:nvSpPr>
              <p:cNvPr id="5" name="Text Box 4"/>
              <p:cNvSpPr txBox="1"/>
              <p:nvPr/>
            </p:nvSpPr>
            <p:spPr>
              <a:xfrm>
                <a:off x="12357" y="9265"/>
                <a:ext cx="3808" cy="819"/>
              </a:xfrm>
              <a:prstGeom prst="rect">
                <a:avLst/>
              </a:prstGeom>
              <a:noFill/>
            </p:spPr>
            <p:txBody>
              <a:bodyPr wrap="square" rtlCol="0">
                <a:spAutoFit/>
              </a:bodyPr>
              <a:p>
                <a:pPr algn="ctr"/>
                <a:r>
                  <a:rPr lang="en-US" altLang="en-US" sz="1600" dirty="0" smtClean="0">
                    <a:latin typeface="+mn-lt"/>
                    <a:ea typeface="+mn-ea"/>
                  </a:rPr>
                  <a:t>基于学习的数据驱动算法</a:t>
                </a:r>
                <a:endParaRPr lang="en-US" altLang="en-US" sz="1600" dirty="0" smtClean="0">
                  <a:latin typeface="+mn-lt"/>
                  <a:ea typeface="+mn-ea"/>
                </a:endParaRPr>
              </a:p>
              <a:p>
                <a:pPr algn="ctr"/>
                <a:r>
                  <a:rPr lang="en-US" altLang="en-US" sz="1600" dirty="0" smtClean="0">
                    <a:latin typeface="+mn-lt"/>
                    <a:ea typeface="+mn-ea"/>
                  </a:rPr>
                  <a:t>QT-Opt</a:t>
                </a:r>
                <a:r>
                  <a:rPr lang="en-US" altLang="en-US" sz="1600" baseline="30000" dirty="0" smtClean="0">
                    <a:latin typeface="+mn-lt"/>
                    <a:ea typeface="+mn-ea"/>
                  </a:rPr>
                  <a:t>[1]</a:t>
                </a:r>
                <a:endParaRPr lang="en-US" altLang="en-US" sz="1600" baseline="30000" dirty="0" smtClean="0">
                  <a:latin typeface="+mn-lt"/>
                  <a:ea typeface="+mn-ea"/>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11982"/>
    </mc:Choice>
    <mc:Fallback>
      <p:transition spd="slow" advTm="119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二、</a:t>
            </a:r>
            <a:r>
              <a:rPr lang="zh-CN" altLang="en-US" dirty="0"/>
              <a:t>研究背景与研究现状</a:t>
            </a:r>
            <a:endParaRPr kumimoji="1" lang="zh-CN" altLang="en-US" dirty="0"/>
          </a:p>
        </p:txBody>
      </p:sp>
      <p:sp>
        <p:nvSpPr>
          <p:cNvPr id="14" name="内容占位符 13"/>
          <p:cNvSpPr>
            <a:spLocks noGrp="1"/>
          </p:cNvSpPr>
          <p:nvPr>
            <p:ph idx="1"/>
          </p:nvPr>
        </p:nvSpPr>
        <p:spPr/>
        <p:txBody>
          <a:bodyPr/>
          <a:lstStyle/>
          <a:p>
            <a:r>
              <a:rPr lang="zh-CN" altLang="en-US" dirty="0"/>
              <a:t>机械臂自主操作的相关数据集</a:t>
            </a:r>
            <a:endParaRPr lang="en-US" altLang="zh-CN" sz="2800" b="0" dirty="0"/>
          </a:p>
        </p:txBody>
      </p:sp>
      <p:grpSp>
        <p:nvGrpSpPr>
          <p:cNvPr id="15" name="Group 14"/>
          <p:cNvGrpSpPr/>
          <p:nvPr/>
        </p:nvGrpSpPr>
        <p:grpSpPr>
          <a:xfrm>
            <a:off x="388620" y="2517775"/>
            <a:ext cx="7866380" cy="2811780"/>
            <a:chOff x="3570" y="4466"/>
            <a:chExt cx="12388" cy="4428"/>
          </a:xfrm>
        </p:grpSpPr>
        <p:grpSp>
          <p:nvGrpSpPr>
            <p:cNvPr id="13" name="Group 12"/>
            <p:cNvGrpSpPr/>
            <p:nvPr/>
          </p:nvGrpSpPr>
          <p:grpSpPr>
            <a:xfrm>
              <a:off x="3570" y="4466"/>
              <a:ext cx="5778" cy="4009"/>
              <a:chOff x="529" y="4116"/>
              <a:chExt cx="5778" cy="4009"/>
            </a:xfrm>
          </p:grpSpPr>
          <p:pic>
            <p:nvPicPr>
              <p:cNvPr id="2" name="Picture 1" descr="Screenshot from 2021-12-06 00-37-31"/>
              <p:cNvPicPr>
                <a:picLocks noChangeAspect="1"/>
              </p:cNvPicPr>
              <p:nvPr/>
            </p:nvPicPr>
            <p:blipFill>
              <a:blip r:embed="rId1"/>
              <a:stretch>
                <a:fillRect/>
              </a:stretch>
            </p:blipFill>
            <p:spPr>
              <a:xfrm>
                <a:off x="529" y="4116"/>
                <a:ext cx="5778" cy="3322"/>
              </a:xfrm>
              <a:prstGeom prst="rect">
                <a:avLst/>
              </a:prstGeom>
              <a:ln w="28575" cmpd="sng">
                <a:solidFill>
                  <a:schemeClr val="tx1"/>
                </a:solidFill>
                <a:prstDash val="solid"/>
              </a:ln>
            </p:spPr>
          </p:pic>
          <p:sp>
            <p:nvSpPr>
              <p:cNvPr id="6" name="Text Box 5"/>
              <p:cNvSpPr txBox="1"/>
              <p:nvPr/>
            </p:nvSpPr>
            <p:spPr>
              <a:xfrm>
                <a:off x="1065" y="7625"/>
                <a:ext cx="4707" cy="500"/>
              </a:xfrm>
              <a:prstGeom prst="rect">
                <a:avLst/>
              </a:prstGeom>
              <a:noFill/>
            </p:spPr>
            <p:txBody>
              <a:bodyPr wrap="square" rtlCol="0">
                <a:spAutoFit/>
              </a:bodyPr>
              <a:p>
                <a:r>
                  <a:rPr lang="en-US" altLang="en-US" sz="1600" dirty="0" smtClean="0">
                    <a:latin typeface="+mn-lt"/>
                    <a:ea typeface="+mn-ea"/>
                  </a:rPr>
                  <a:t>Cornell单一物体抓取数据集</a:t>
                </a:r>
                <a:r>
                  <a:rPr lang="en-US" altLang="en-US" sz="1600" baseline="30000" dirty="0" smtClean="0">
                    <a:latin typeface="+mn-lt"/>
                    <a:ea typeface="+mn-ea"/>
                  </a:rPr>
                  <a:t>[1]</a:t>
                </a:r>
                <a:endParaRPr lang="en-US" altLang="en-US" sz="1600" baseline="30000" dirty="0" smtClean="0">
                  <a:latin typeface="+mn-lt"/>
                  <a:ea typeface="+mn-ea"/>
                </a:endParaRPr>
              </a:p>
            </p:txBody>
          </p:sp>
        </p:grpSp>
        <p:grpSp>
          <p:nvGrpSpPr>
            <p:cNvPr id="12" name="Group 11"/>
            <p:cNvGrpSpPr/>
            <p:nvPr/>
          </p:nvGrpSpPr>
          <p:grpSpPr>
            <a:xfrm>
              <a:off x="10180" y="4466"/>
              <a:ext cx="5778" cy="4428"/>
              <a:chOff x="7724" y="4116"/>
              <a:chExt cx="5778" cy="4428"/>
            </a:xfrm>
          </p:grpSpPr>
          <p:pic>
            <p:nvPicPr>
              <p:cNvPr id="4" name="Picture 3" descr="Screenshot from 2021-12-06 01-05-37"/>
              <p:cNvPicPr>
                <a:picLocks noChangeAspect="1"/>
              </p:cNvPicPr>
              <p:nvPr/>
            </p:nvPicPr>
            <p:blipFill>
              <a:blip r:embed="rId2"/>
              <a:stretch>
                <a:fillRect/>
              </a:stretch>
            </p:blipFill>
            <p:spPr>
              <a:xfrm>
                <a:off x="7724" y="4116"/>
                <a:ext cx="5778" cy="3322"/>
              </a:xfrm>
              <a:prstGeom prst="rect">
                <a:avLst/>
              </a:prstGeom>
              <a:ln w="28575" cmpd="sng">
                <a:solidFill>
                  <a:schemeClr val="tx1"/>
                </a:solidFill>
                <a:prstDash val="solid"/>
              </a:ln>
            </p:spPr>
          </p:pic>
          <p:sp>
            <p:nvSpPr>
              <p:cNvPr id="8" name="Text Box 7"/>
              <p:cNvSpPr txBox="1"/>
              <p:nvPr/>
            </p:nvSpPr>
            <p:spPr>
              <a:xfrm>
                <a:off x="8986" y="7625"/>
                <a:ext cx="3255" cy="919"/>
              </a:xfrm>
              <a:prstGeom prst="rect">
                <a:avLst/>
              </a:prstGeom>
              <a:noFill/>
            </p:spPr>
            <p:txBody>
              <a:bodyPr wrap="square" rtlCol="0">
                <a:spAutoFit/>
              </a:bodyPr>
              <a:p>
                <a:pPr algn="ctr"/>
                <a:r>
                  <a:rPr lang="en-US" altLang="en-US" sz="1600" dirty="0" smtClean="0">
                    <a:latin typeface="+mn-lt"/>
                    <a:ea typeface="+mn-ea"/>
                  </a:rPr>
                  <a:t>可交互部件级数据集Partnet-Mobility</a:t>
                </a:r>
                <a:r>
                  <a:rPr lang="en-US" altLang="en-US" sz="1600" baseline="30000" dirty="0" smtClean="0">
                    <a:latin typeface="+mn-lt"/>
                    <a:ea typeface="+mn-ea"/>
                  </a:rPr>
                  <a:t>[2]</a:t>
                </a:r>
                <a:endParaRPr lang="en-US" altLang="en-US" sz="1600" baseline="30000" dirty="0" smtClean="0">
                  <a:latin typeface="+mn-lt"/>
                  <a:ea typeface="+mn-ea"/>
                </a:endParaRPr>
              </a:p>
            </p:txBody>
          </p:sp>
        </p:grpSp>
      </p:grpSp>
      <p:pic>
        <p:nvPicPr>
          <p:cNvPr id="16" name="Picture 15" descr="Screenshot from 2021-12-06 01-16-50"/>
          <p:cNvPicPr>
            <a:picLocks noChangeAspect="1"/>
          </p:cNvPicPr>
          <p:nvPr/>
        </p:nvPicPr>
        <p:blipFill>
          <a:blip r:embed="rId3"/>
          <a:stretch>
            <a:fillRect/>
          </a:stretch>
        </p:blipFill>
        <p:spPr>
          <a:xfrm>
            <a:off x="8762365" y="2517775"/>
            <a:ext cx="2351405" cy="2110105"/>
          </a:xfrm>
          <a:prstGeom prst="rect">
            <a:avLst/>
          </a:prstGeom>
          <a:ln w="28575" cmpd="sng">
            <a:solidFill>
              <a:schemeClr val="tx1"/>
            </a:solidFill>
            <a:prstDash val="solid"/>
          </a:ln>
        </p:spPr>
      </p:pic>
      <p:sp>
        <p:nvSpPr>
          <p:cNvPr id="17" name="Text Box 16"/>
          <p:cNvSpPr txBox="1"/>
          <p:nvPr/>
        </p:nvSpPr>
        <p:spPr>
          <a:xfrm>
            <a:off x="8904605" y="4745990"/>
            <a:ext cx="2066925" cy="583565"/>
          </a:xfrm>
          <a:prstGeom prst="rect">
            <a:avLst/>
          </a:prstGeom>
          <a:noFill/>
        </p:spPr>
        <p:txBody>
          <a:bodyPr wrap="square" rtlCol="0">
            <a:spAutoFit/>
          </a:bodyPr>
          <a:p>
            <a:pPr algn="ctr"/>
            <a:r>
              <a:rPr lang="en-US" altLang="en-US" sz="1600" dirty="0" smtClean="0">
                <a:latin typeface="+mn-lt"/>
                <a:ea typeface="+mn-ea"/>
              </a:rPr>
              <a:t>具身机器人操作演示数据集</a:t>
            </a:r>
            <a:r>
              <a:rPr lang="en-US" altLang="en-US" sz="1600" baseline="30000" dirty="0" smtClean="0">
                <a:latin typeface="+mn-lt"/>
                <a:ea typeface="+mn-ea"/>
              </a:rPr>
              <a:t>[3]</a:t>
            </a:r>
            <a:endParaRPr lang="en-US" altLang="en-US" sz="1600" baseline="30000" dirty="0" smtClean="0">
              <a:latin typeface="+mn-lt"/>
              <a:ea typeface="+mn-ea"/>
            </a:endParaRPr>
          </a:p>
        </p:txBody>
      </p:sp>
      <p:sp>
        <p:nvSpPr>
          <p:cNvPr id="18" name="文本框 5"/>
          <p:cNvSpPr txBox="1"/>
          <p:nvPr/>
        </p:nvSpPr>
        <p:spPr>
          <a:xfrm>
            <a:off x="0" y="6214110"/>
            <a:ext cx="12192635" cy="553085"/>
          </a:xfrm>
          <a:prstGeom prst="rect">
            <a:avLst/>
          </a:prstGeom>
          <a:noFill/>
          <a:ln w="19050">
            <a:solidFill>
              <a:srgbClr val="00B050"/>
            </a:solidFill>
          </a:ln>
        </p:spPr>
        <p:txBody>
          <a:bodyPr wrap="square" rtlCol="0">
            <a:spAutoFit/>
          </a:bodyPr>
          <a:p>
            <a:pPr marL="0" indent="0" algn="l" eaLnBrk="1" hangingPunct="1">
              <a:buFont typeface="+mj-lt"/>
              <a:buNone/>
              <a:defRPr/>
            </a:pPr>
            <a:r>
              <a:rPr lang="en-US" altLang="zh-CN" sz="1000">
                <a:solidFill>
                  <a:srgbClr val="000000"/>
                </a:solidFill>
                <a:sym typeface="+mn-ea"/>
              </a:rPr>
              <a:t>[1]I. Lenz, H. Lee, and A. Saxena, ‘‘Deep learning for detecting robotic grasps,’’ Int. J. Robot. Res., vol. 34, nos. 4–5, pp. 705–724, Apr. 2015,doi: 10.1177/0278364914549607.</a:t>
            </a:r>
            <a:endParaRPr lang="en-US" altLang="zh-CN" sz="1000">
              <a:solidFill>
                <a:srgbClr val="000000"/>
              </a:solidFill>
              <a:sym typeface="+mn-ea"/>
            </a:endParaRPr>
          </a:p>
          <a:p>
            <a:pPr marL="0" indent="0" algn="l" eaLnBrk="1" hangingPunct="1">
              <a:buFont typeface="+mj-lt"/>
              <a:buNone/>
              <a:defRPr/>
            </a:pPr>
            <a:r>
              <a:rPr lang="en-US" altLang="zh-CN" sz="1000">
                <a:solidFill>
                  <a:srgbClr val="000000"/>
                </a:solidFill>
                <a:sym typeface="+mn-ea"/>
              </a:rPr>
              <a:t>[</a:t>
            </a:r>
            <a:r>
              <a:rPr lang="en-US" altLang="en-US" sz="1000">
                <a:solidFill>
                  <a:srgbClr val="000000"/>
                </a:solidFill>
                <a:sym typeface="+mn-ea"/>
              </a:rPr>
              <a:t>2</a:t>
            </a:r>
            <a:r>
              <a:rPr lang="en-US" altLang="zh-CN" sz="1000">
                <a:solidFill>
                  <a:srgbClr val="000000"/>
                </a:solidFill>
                <a:sym typeface="+mn-ea"/>
              </a:rPr>
              <a:t>]Xiang F , Qin Y , Mo K , et al. SAPIEN: A SimulAted Part-based Interactive ENvironment[C]// 2020.</a:t>
            </a:r>
            <a:endParaRPr lang="en-US" altLang="zh-CN" sz="1000" b="0" kern="1200">
              <a:solidFill>
                <a:srgbClr val="000000"/>
              </a:solidFill>
              <a:sym typeface="+mn-ea"/>
            </a:endParaRPr>
          </a:p>
          <a:p>
            <a:pPr marL="0" indent="0" algn="l" eaLnBrk="1" hangingPunct="1">
              <a:buFont typeface="+mj-lt"/>
              <a:buNone/>
              <a:defRPr/>
            </a:pPr>
            <a:r>
              <a:rPr lang="en-US" altLang="zh-CN" sz="1000">
                <a:solidFill>
                  <a:srgbClr val="000000"/>
                </a:solidFill>
                <a:sym typeface="+mn-ea"/>
              </a:rPr>
              <a:t>[</a:t>
            </a:r>
            <a:r>
              <a:rPr lang="en-US" altLang="en-US" sz="1000">
                <a:solidFill>
                  <a:srgbClr val="000000"/>
                </a:solidFill>
                <a:sym typeface="+mn-ea"/>
              </a:rPr>
              <a:t>3</a:t>
            </a:r>
            <a:r>
              <a:rPr lang="en-US" altLang="zh-CN" sz="1000">
                <a:solidFill>
                  <a:srgbClr val="000000"/>
                </a:solidFill>
                <a:sym typeface="+mn-ea"/>
              </a:rPr>
              <a:t>]Mu T ,  Ling Z ,  F  Xiang, et al. ManiSkill: Learning-from-Demonstrations Benchmark for Generalizable Manipulation Skills[J].  2021.</a:t>
            </a:r>
            <a:endParaRPr lang="en-US" altLang="zh-CN" sz="1000">
              <a:solidFill>
                <a:srgbClr val="000000"/>
              </a:solidFill>
              <a:sym typeface="+mn-ea"/>
            </a:endParaRPr>
          </a:p>
        </p:txBody>
      </p:sp>
      <p:sp>
        <p:nvSpPr>
          <p:cNvPr id="5" name="Text Box 4"/>
          <p:cNvSpPr txBox="1"/>
          <p:nvPr/>
        </p:nvSpPr>
        <p:spPr>
          <a:xfrm>
            <a:off x="4965700" y="5329555"/>
            <a:ext cx="5678170" cy="706755"/>
          </a:xfrm>
          <a:prstGeom prst="rect">
            <a:avLst/>
          </a:prstGeom>
          <a:solidFill>
            <a:schemeClr val="bg1"/>
          </a:solidFill>
        </p:spPr>
        <p:txBody>
          <a:bodyPr wrap="none" rtlCol="0">
            <a:spAutoFit/>
          </a:bodyPr>
          <a:p>
            <a:pPr algn="l"/>
            <a:r>
              <a:rPr kumimoji="1" lang="" sz="2000" dirty="0">
                <a:solidFill>
                  <a:srgbClr val="FF0000"/>
                </a:solidFill>
                <a:latin typeface="+mn-lt"/>
                <a:ea typeface="+mn-ea"/>
                <a:sym typeface="+mn-ea"/>
              </a:rPr>
              <a:t>1、</a:t>
            </a:r>
            <a:r>
              <a:rPr kumimoji="1" sz="2000" dirty="0">
                <a:solidFill>
                  <a:srgbClr val="FF0000"/>
                </a:solidFill>
                <a:latin typeface="+mn-lt"/>
                <a:ea typeface="+mn-ea"/>
                <a:sym typeface="+mn-ea"/>
              </a:rPr>
              <a:t>缺乏面向机器人自主操作的</a:t>
            </a:r>
            <a:r>
              <a:rPr kumimoji="1" lang="" sz="2000" dirty="0">
                <a:solidFill>
                  <a:srgbClr val="FF0000"/>
                </a:solidFill>
                <a:latin typeface="+mn-lt"/>
                <a:ea typeface="+mn-ea"/>
                <a:sym typeface="+mn-ea"/>
              </a:rPr>
              <a:t>视觉识</a:t>
            </a:r>
            <a:r>
              <a:rPr kumimoji="1" sz="2000" dirty="0">
                <a:solidFill>
                  <a:srgbClr val="FF0000"/>
                </a:solidFill>
                <a:latin typeface="+mn-lt"/>
                <a:ea typeface="+mn-ea"/>
                <a:sym typeface="+mn-ea"/>
              </a:rPr>
              <a:t>数据集；</a:t>
            </a:r>
            <a:endParaRPr kumimoji="1" sz="2000" dirty="0">
              <a:solidFill>
                <a:srgbClr val="FF0000"/>
              </a:solidFill>
              <a:latin typeface="+mn-lt"/>
              <a:ea typeface="+mn-ea"/>
              <a:sym typeface="+mn-ea"/>
            </a:endParaRPr>
          </a:p>
          <a:p>
            <a:pPr algn="l"/>
            <a:r>
              <a:rPr kumimoji="1" lang="" sz="2000" dirty="0">
                <a:solidFill>
                  <a:srgbClr val="FF0000"/>
                </a:solidFill>
                <a:latin typeface="+mn-lt"/>
                <a:ea typeface="+mn-ea"/>
                <a:sym typeface="+mn-ea"/>
              </a:rPr>
              <a:t>2、</a:t>
            </a:r>
            <a:r>
              <a:rPr lang="" altLang="en-US" sz="2000" dirty="0" smtClean="0">
                <a:solidFill>
                  <a:srgbClr val="FF0000"/>
                </a:solidFill>
                <a:latin typeface="+mn-lt"/>
                <a:ea typeface="+mn-ea"/>
              </a:rPr>
              <a:t>不同机械臂的演示数据集不同，需要自己采集</a:t>
            </a:r>
            <a:endParaRPr lang="" altLang="en-US" sz="2000" dirty="0" smtClean="0">
              <a:solidFill>
                <a:srgbClr val="FF0000"/>
              </a:soli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10365"/>
    </mc:Choice>
    <mc:Fallback>
      <p:transition spd="slow" advTm="103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汇报提纲</a:t>
            </a:r>
            <a:endParaRPr lang="zh-CN" altLang="en-US" dirty="0"/>
          </a:p>
        </p:txBody>
      </p:sp>
      <p:sp>
        <p:nvSpPr>
          <p:cNvPr id="4" name="Rectangle 26"/>
          <p:cNvSpPr txBox="1">
            <a:spLocks noChangeArrowheads="1"/>
          </p:cNvSpPr>
          <p:nvPr/>
        </p:nvSpPr>
        <p:spPr bwMode="auto">
          <a:xfrm>
            <a:off x="0" y="836712"/>
            <a:ext cx="11568608" cy="5616624"/>
          </a:xfrm>
          <a:prstGeom prst="rect">
            <a:avLst/>
          </a:prstGeom>
          <a:noFill/>
          <a:ln w="9525">
            <a:noFill/>
            <a:miter lim="800000"/>
          </a:ln>
        </p:spPr>
        <p:txBody>
          <a:bodyPr anchor="t" anchorCtr="1"/>
          <a:lstStyle/>
          <a:p>
            <a:pPr eaLnBrk="1" hangingPunct="1">
              <a:lnSpc>
                <a:spcPct val="200000"/>
              </a:lnSpc>
              <a:spcBef>
                <a:spcPts val="0"/>
              </a:spcBef>
              <a:buFont typeface="Arial" panose="02080604020202020204" pitchFamily="34" charset="0"/>
              <a:buNone/>
              <a:defRPr/>
            </a:pPr>
            <a:r>
              <a:rPr lang="zh-CN" altLang="en-US" sz="4000" b="1" kern="0" dirty="0">
                <a:latin typeface="华文中宋" panose="02010600040101010101" pitchFamily="2" charset="-122"/>
                <a:ea typeface="+mn-ea"/>
              </a:rPr>
              <a:t>一、研究背景与研究现状</a:t>
            </a:r>
            <a:endParaRPr lang="en-US" altLang="zh-CN" sz="4000" b="1" kern="0" dirty="0">
              <a:latin typeface="华文中宋" panose="02010600040101010101" pitchFamily="2" charset="-122"/>
              <a:ea typeface="+mn-ea"/>
            </a:endParaRPr>
          </a:p>
          <a:p>
            <a:pPr eaLnBrk="1" hangingPunct="1">
              <a:lnSpc>
                <a:spcPct val="200000"/>
              </a:lnSpc>
              <a:spcBef>
                <a:spcPts val="0"/>
              </a:spcBef>
              <a:buFont typeface="Arial" panose="02080604020202020204" pitchFamily="34" charset="0"/>
              <a:buNone/>
              <a:defRPr/>
            </a:pPr>
            <a:r>
              <a:rPr lang="zh-CN" altLang="en-US" sz="4000" b="1" kern="0" dirty="0">
                <a:solidFill>
                  <a:srgbClr val="FF0000"/>
                </a:solidFill>
                <a:latin typeface="华文中宋" panose="02010600040101010101" pitchFamily="2" charset="-122"/>
                <a:ea typeface="+mn-ea"/>
              </a:rPr>
              <a:t>二、关键问题与研究目标</a:t>
            </a:r>
            <a:endParaRPr lang="en-US" altLang="zh-CN" sz="4000" b="1" kern="0" dirty="0">
              <a:solidFill>
                <a:srgbClr val="FF0000"/>
              </a:solidFill>
              <a:latin typeface="华文中宋" panose="02010600040101010101" pitchFamily="2" charset="-122"/>
              <a:ea typeface="+mn-ea"/>
            </a:endParaRPr>
          </a:p>
          <a:p>
            <a:pPr eaLnBrk="1" hangingPunct="1">
              <a:lnSpc>
                <a:spcPct val="200000"/>
              </a:lnSpc>
              <a:spcBef>
                <a:spcPts val="0"/>
              </a:spcBef>
              <a:defRPr/>
            </a:pPr>
            <a:r>
              <a:rPr lang="zh-CN" altLang="en-US" sz="4000" b="1" kern="0" dirty="0">
                <a:solidFill>
                  <a:srgbClr val="0D0D0D"/>
                </a:solidFill>
                <a:latin typeface="华文中宋" panose="02010600040101010101" pitchFamily="2" charset="-122"/>
                <a:ea typeface="+mn-ea"/>
              </a:rPr>
              <a:t>三、研究内容与实验结果</a:t>
            </a:r>
            <a:endParaRPr lang="zh-CN" altLang="en-US" sz="4000" b="1" kern="0" dirty="0">
              <a:solidFill>
                <a:srgbClr val="0D0D0D"/>
              </a:solidFill>
              <a:latin typeface="华文中宋" panose="02010600040101010101" pitchFamily="2" charset="-122"/>
              <a:ea typeface="+mn-ea"/>
            </a:endParaRPr>
          </a:p>
          <a:p>
            <a:pPr eaLnBrk="1" hangingPunct="1">
              <a:lnSpc>
                <a:spcPct val="200000"/>
              </a:lnSpc>
              <a:spcBef>
                <a:spcPts val="0"/>
              </a:spcBef>
              <a:buFont typeface="Arial" panose="02080604020202020204" pitchFamily="34" charset="0"/>
              <a:buNone/>
              <a:defRPr/>
            </a:pPr>
            <a:r>
              <a:rPr lang="zh-CN" altLang="en-US" sz="4000" b="1" kern="0" dirty="0">
                <a:latin typeface="华文中宋" panose="02010600040101010101" pitchFamily="2" charset="-122"/>
                <a:ea typeface="+mn-ea"/>
              </a:rPr>
              <a:t>四、论文总结与工作成果</a:t>
            </a:r>
            <a:endParaRPr lang="en-US" altLang="zh-CN" sz="4000" b="1" kern="0" dirty="0">
              <a:latin typeface="华文中宋" panose="02010600040101010101" pitchFamily="2" charset="-122"/>
              <a:ea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二、关键问题与研究目标</a:t>
            </a:r>
            <a:endParaRPr lang="zh-CN" altLang="en-US" dirty="0"/>
          </a:p>
        </p:txBody>
      </p:sp>
      <p:sp>
        <p:nvSpPr>
          <p:cNvPr id="5" name="内容占位符 4"/>
          <p:cNvSpPr>
            <a:spLocks noGrp="1"/>
          </p:cNvSpPr>
          <p:nvPr>
            <p:ph idx="1"/>
          </p:nvPr>
        </p:nvSpPr>
        <p:spPr/>
        <p:txBody>
          <a:bodyPr/>
          <a:lstStyle/>
          <a:p>
            <a:r>
              <a:rPr lang="zh-CN" altLang="en-US" dirty="0"/>
              <a:t>关键问题</a:t>
            </a:r>
            <a:endParaRPr lang="en-US" altLang="zh-CN" dirty="0"/>
          </a:p>
          <a:p>
            <a:pPr lvl="1"/>
            <a:r>
              <a:rPr lang="zh-CN" altLang="en-US" sz="2400" b="0" dirty="0"/>
              <a:t>如何</a:t>
            </a:r>
            <a:r>
              <a:rPr lang="en-US" altLang="zh-CN" sz="2400" b="0" dirty="0"/>
              <a:t>构建支持部件级物理交互、支持传感器仿真的机器人仿真环境</a:t>
            </a:r>
            <a:endParaRPr lang="en-US" altLang="zh-CN" sz="2400" b="0" dirty="0"/>
          </a:p>
          <a:p>
            <a:pPr lvl="1"/>
            <a:r>
              <a:rPr lang="zh-CN" altLang="en-US" sz="2400" b="0" dirty="0"/>
              <a:t>如何</a:t>
            </a:r>
            <a:r>
              <a:rPr lang="en-US" altLang="zh-CN" sz="2400" b="0" dirty="0"/>
              <a:t>将现有抓取算法应用到机械臂自主操作任务中</a:t>
            </a:r>
            <a:endParaRPr lang="en-US" altLang="zh-CN" sz="2400" b="0" dirty="0"/>
          </a:p>
          <a:p>
            <a:pPr lvl="1"/>
            <a:r>
              <a:rPr lang="zh-CN" altLang="en-US" sz="2400" b="0" dirty="0"/>
              <a:t>如何</a:t>
            </a:r>
            <a:r>
              <a:rPr lang="en-US" altLang="zh-CN" sz="2400" b="0" dirty="0"/>
              <a:t>创建机械臂的操作轨迹数据</a:t>
            </a:r>
            <a:endParaRPr lang="en-US" altLang="zh-CN" b="0" dirty="0"/>
          </a:p>
          <a:p>
            <a:r>
              <a:rPr lang="zh-CN" altLang="en-US" dirty="0"/>
              <a:t>研究目标</a:t>
            </a:r>
            <a:endParaRPr lang="en-US" altLang="zh-CN" dirty="0"/>
          </a:p>
          <a:p>
            <a:pPr lvl="1"/>
            <a:r>
              <a:rPr lang="en-US" altLang="en-US" sz="2400" b="0" dirty="0"/>
              <a:t>基于Unity 3D</a:t>
            </a:r>
            <a:r>
              <a:rPr lang="en-US" altLang="zh-CN" sz="2400" b="0" dirty="0"/>
              <a:t>搭建</a:t>
            </a:r>
            <a:r>
              <a:rPr lang="en-US" altLang="en-US" sz="2400" b="0" dirty="0"/>
              <a:t>通用的</a:t>
            </a:r>
            <a:r>
              <a:rPr lang="en-US" altLang="zh-CN" sz="2400" b="0" dirty="0">
                <a:sym typeface="+mn-ea"/>
              </a:rPr>
              <a:t>机器人</a:t>
            </a:r>
            <a:r>
              <a:rPr lang="en-US" altLang="en-US" sz="2400" b="0" dirty="0">
                <a:sym typeface="+mn-ea"/>
              </a:rPr>
              <a:t>三维物理</a:t>
            </a:r>
            <a:r>
              <a:rPr lang="en-US" altLang="zh-CN" sz="2400" b="0" dirty="0">
                <a:sym typeface="+mn-ea"/>
              </a:rPr>
              <a:t>仿真环境</a:t>
            </a:r>
            <a:r>
              <a:rPr lang="en-US" altLang="en-US" sz="2400" b="0" dirty="0">
                <a:sym typeface="+mn-ea"/>
              </a:rPr>
              <a:t>，研究机械臂自主操作算法和数据手套辅助操作方法，实现能创建机械臂轨迹数据集的系统并生成轨迹数据。</a:t>
            </a:r>
            <a:endParaRPr lang="zh-CN" altLang="en-US" sz="2400" dirty="0"/>
          </a:p>
        </p:txBody>
      </p:sp>
      <p:pic>
        <p:nvPicPr>
          <p:cNvPr id="8" name="Picture 7"/>
          <p:cNvPicPr>
            <a:picLocks noChangeAspect="1"/>
          </p:cNvPicPr>
          <p:nvPr/>
        </p:nvPicPr>
        <p:blipFill>
          <a:blip r:embed="rId1"/>
          <a:stretch>
            <a:fillRect/>
          </a:stretch>
        </p:blipFill>
        <p:spPr>
          <a:xfrm>
            <a:off x="2286635" y="4167505"/>
            <a:ext cx="7619365" cy="2658745"/>
          </a:xfrm>
          <a:prstGeom prst="rect">
            <a:avLst/>
          </a:prstGeom>
        </p:spPr>
      </p:pic>
    </p:spTree>
  </p:cSld>
  <p:clrMapOvr>
    <a:masterClrMapping/>
  </p:clrMapOvr>
</p:sld>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7828</Words>
  <Application>WPS Presentation</Application>
  <PresentationFormat>宽屏</PresentationFormat>
  <Paragraphs>919</Paragraphs>
  <Slides>50</Slides>
  <Notes>30</Notes>
  <HiddenSlides>0</HiddenSlides>
  <MMClips>27</MMClips>
  <ScaleCrop>false</ScaleCrop>
  <HeadingPairs>
    <vt:vector size="6" baseType="variant">
      <vt:variant>
        <vt:lpstr>已用的字体</vt:lpstr>
      </vt:variant>
      <vt:variant>
        <vt:i4>20</vt:i4>
      </vt:variant>
      <vt:variant>
        <vt:lpstr>主题</vt:lpstr>
      </vt:variant>
      <vt:variant>
        <vt:i4>12</vt:i4>
      </vt:variant>
      <vt:variant>
        <vt:lpstr>幻灯片标题</vt:lpstr>
      </vt:variant>
      <vt:variant>
        <vt:i4>50</vt:i4>
      </vt:variant>
    </vt:vector>
  </HeadingPairs>
  <TitlesOfParts>
    <vt:vector size="82" baseType="lpstr">
      <vt:lpstr>Arial</vt:lpstr>
      <vt:lpstr>宋体</vt:lpstr>
      <vt:lpstr>Wingdings</vt:lpstr>
      <vt:lpstr>DejaVu Sans</vt:lpstr>
      <vt:lpstr>Droid Sans Fallback</vt:lpstr>
      <vt:lpstr>Times New Roman</vt:lpstr>
      <vt:lpstr>黑体</vt:lpstr>
      <vt:lpstr>楷体</vt:lpstr>
      <vt:lpstr>华文行楷</vt:lpstr>
      <vt:lpstr>Calibri</vt:lpstr>
      <vt:lpstr>华文中宋</vt:lpstr>
      <vt:lpstr>宋体</vt:lpstr>
      <vt:lpstr>Times New Roman</vt:lpstr>
      <vt:lpstr>黑体</vt:lpstr>
      <vt:lpstr>微软雅黑</vt:lpstr>
      <vt:lpstr>Arial Unicode MS</vt:lpstr>
      <vt:lpstr>AR PL UKai CN</vt:lpstr>
      <vt:lpstr>Abyssinica SIL</vt:lpstr>
      <vt:lpstr>MT Extra</vt:lpstr>
      <vt:lpstr>黑体</vt:lpstr>
      <vt:lpstr>默认设计模板</vt:lpstr>
      <vt:lpstr>1_默认设计模板</vt:lpstr>
      <vt:lpstr>2_默认设计模板</vt:lpstr>
      <vt:lpstr>3_默认设计模板</vt:lpstr>
      <vt:lpstr>4_默认设计模板</vt:lpstr>
      <vt:lpstr>5_默认设计模板</vt:lpstr>
      <vt:lpstr>6_默认设计模板</vt:lpstr>
      <vt:lpstr>7_默认设计模板</vt:lpstr>
      <vt:lpstr>8_默认设计模板</vt:lpstr>
      <vt:lpstr>9_默认设计模板</vt:lpstr>
      <vt:lpstr>11_默认设计模板</vt:lpstr>
      <vt:lpstr>10_默认设计模板</vt:lpstr>
      <vt:lpstr>PowerPoint 演示文稿</vt:lpstr>
      <vt:lpstr>汇报提纲</vt:lpstr>
      <vt:lpstr>一、研究背景与研究现状</vt:lpstr>
      <vt:lpstr>一、研究背景与研究现状</vt:lpstr>
      <vt:lpstr>二、研究背景与研究现状</vt:lpstr>
      <vt:lpstr>二、研究背景与研究现状</vt:lpstr>
      <vt:lpstr>二、研究背景与研究现状</vt:lpstr>
      <vt:lpstr>汇报提纲</vt:lpstr>
      <vt:lpstr>二、关键问题与研究目标</vt:lpstr>
      <vt:lpstr>汇报提纲</vt:lpstr>
      <vt:lpstr>3.1基于Unity 3D和ROS的机器人三维物理仿真环境</vt:lpstr>
      <vt:lpstr>3.1基于Unity 3D和ROS的机器人三维物理仿真环境</vt:lpstr>
      <vt:lpstr>3.1基于Unity 3D和ROS的机器人三维物理仿真环境</vt:lpstr>
      <vt:lpstr>3.1基于Unity 3D和ROS的机器人三维物理仿真环境</vt:lpstr>
      <vt:lpstr>3.1基于Unity 3D和ROS的机器人三维物理仿真环境</vt:lpstr>
      <vt:lpstr>3.1基于Unity 3D和ROS的机器人三维物理仿真环境</vt:lpstr>
      <vt:lpstr>3.1基于Unity 3D和ROS的机器人三维物理仿真环境</vt:lpstr>
      <vt:lpstr>3.1基于Unity 3D和ROS的机器人三维物理仿真环境</vt:lpstr>
      <vt:lpstr>3.1基于Unity 3D和ROS的机器人三维物理仿真环境</vt:lpstr>
      <vt:lpstr>3.1基于Unity 3D和ROS的机器人三维物理仿真环境</vt:lpstr>
      <vt:lpstr>汇报提纲</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3.2  基于视觉识别和伺服算法的机械臂自主操作</vt:lpstr>
      <vt:lpstr>汇报提纲</vt:lpstr>
      <vt:lpstr>3.3基于仿真环境和数据手套的机械臂轨迹数据集生成</vt:lpstr>
      <vt:lpstr>3.3基于仿真环境和数据手套的机械臂轨迹数据集生成</vt:lpstr>
      <vt:lpstr>3.3基于仿真环境和数据手套的机械臂轨迹数据集生成</vt:lpstr>
      <vt:lpstr>3.3基于仿真环境和数据手套的机械臂轨迹数据集生成</vt:lpstr>
      <vt:lpstr>3.3基于仿真环境和数据手套的机械臂轨迹数据集生成</vt:lpstr>
      <vt:lpstr>3.3基于仿真环境和数据手套的机械臂轨迹数据集生成</vt:lpstr>
      <vt:lpstr>3.3基于仿真环境和数据手套的机械臂轨迹数据集生成</vt:lpstr>
      <vt:lpstr>3.3基于仿真环境和数据手套的机械臂轨迹数据集生成</vt:lpstr>
      <vt:lpstr>3.3基于仿真环境和数据手套的机械臂轨迹数据集生成</vt:lpstr>
      <vt:lpstr>汇报提纲</vt:lpstr>
      <vt:lpstr>四、论文总结与工作成果</vt:lpstr>
      <vt:lpstr>四、论文总结与工作成果</vt:lpstr>
      <vt:lpstr>PowerPoint 演示文稿</vt:lpstr>
      <vt:lpstr>PowerPoint 演示文稿</vt:lpstr>
      <vt:lpstr>3.1基于Unity 3D和ROS的机器人三维物理仿真环境</vt:lpstr>
    </vt:vector>
  </TitlesOfParts>
  <Company>BUAA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yxh</cp:lastModifiedBy>
  <cp:revision>3248</cp:revision>
  <cp:lastPrinted>2021-12-10T13:19:05Z</cp:lastPrinted>
  <dcterms:created xsi:type="dcterms:W3CDTF">2021-12-10T13:19:05Z</dcterms:created>
  <dcterms:modified xsi:type="dcterms:W3CDTF">2021-12-10T13:19:05Z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1033-11.1.0.9126</vt:lpwstr>
  </property>
</Properties>
</file>